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5384" r:id="rId2"/>
    <p:sldMasterId id="2147485437" r:id="rId3"/>
    <p:sldMasterId id="2147485522" r:id="rId4"/>
    <p:sldMasterId id="2147485521" r:id="rId5"/>
    <p:sldMasterId id="2147483648" r:id="rId6"/>
    <p:sldMasterId id="2147485535" r:id="rId7"/>
    <p:sldMasterId id="2147485536" r:id="rId8"/>
    <p:sldMasterId id="2147485537" r:id="rId9"/>
    <p:sldMasterId id="2147485538" r:id="rId10"/>
    <p:sldMasterId id="2147485552" r:id="rId11"/>
  </p:sldMasterIdLst>
  <p:notesMasterIdLst>
    <p:notesMasterId r:id="rId93"/>
  </p:notesMasterIdLst>
  <p:sldIdLst>
    <p:sldId id="406" r:id="rId12"/>
    <p:sldId id="480" r:id="rId13"/>
    <p:sldId id="481" r:id="rId14"/>
    <p:sldId id="482" r:id="rId15"/>
    <p:sldId id="483" r:id="rId16"/>
    <p:sldId id="484" r:id="rId17"/>
    <p:sldId id="485" r:id="rId18"/>
    <p:sldId id="513" r:id="rId19"/>
    <p:sldId id="514" r:id="rId20"/>
    <p:sldId id="515" r:id="rId21"/>
    <p:sldId id="5212" r:id="rId22"/>
    <p:sldId id="5197" r:id="rId23"/>
    <p:sldId id="5196" r:id="rId24"/>
    <p:sldId id="5199" r:id="rId25"/>
    <p:sldId id="5214" r:id="rId26"/>
    <p:sldId id="5215" r:id="rId27"/>
    <p:sldId id="5216" r:id="rId28"/>
    <p:sldId id="5209" r:id="rId29"/>
    <p:sldId id="5218" r:id="rId30"/>
    <p:sldId id="5206" r:id="rId31"/>
    <p:sldId id="5207" r:id="rId32"/>
    <p:sldId id="5204" r:id="rId33"/>
    <p:sldId id="418" r:id="rId34"/>
    <p:sldId id="419" r:id="rId35"/>
    <p:sldId id="517" r:id="rId36"/>
    <p:sldId id="519" r:id="rId37"/>
    <p:sldId id="518" r:id="rId38"/>
    <p:sldId id="535" r:id="rId39"/>
    <p:sldId id="5219" r:id="rId40"/>
    <p:sldId id="266" r:id="rId41"/>
    <p:sldId id="268" r:id="rId42"/>
    <p:sldId id="262" r:id="rId43"/>
    <p:sldId id="264" r:id="rId44"/>
    <p:sldId id="265" r:id="rId45"/>
    <p:sldId id="531" r:id="rId46"/>
    <p:sldId id="527" r:id="rId47"/>
    <p:sldId id="533" r:id="rId48"/>
    <p:sldId id="528" r:id="rId49"/>
    <p:sldId id="529" r:id="rId50"/>
    <p:sldId id="259" r:id="rId51"/>
    <p:sldId id="5221" r:id="rId52"/>
    <p:sldId id="532" r:id="rId53"/>
    <p:sldId id="5222" r:id="rId54"/>
    <p:sldId id="5223" r:id="rId55"/>
    <p:sldId id="5224" r:id="rId56"/>
    <p:sldId id="5225" r:id="rId57"/>
    <p:sldId id="5226" r:id="rId58"/>
    <p:sldId id="520" r:id="rId59"/>
    <p:sldId id="521" r:id="rId60"/>
    <p:sldId id="522" r:id="rId61"/>
    <p:sldId id="523" r:id="rId62"/>
    <p:sldId id="524" r:id="rId63"/>
    <p:sldId id="525" r:id="rId64"/>
    <p:sldId id="526" r:id="rId65"/>
    <p:sldId id="516" r:id="rId66"/>
    <p:sldId id="534" r:id="rId67"/>
    <p:sldId id="508" r:id="rId68"/>
    <p:sldId id="509" r:id="rId69"/>
    <p:sldId id="510" r:id="rId70"/>
    <p:sldId id="511" r:id="rId71"/>
    <p:sldId id="512" r:id="rId72"/>
    <p:sldId id="496" r:id="rId73"/>
    <p:sldId id="497" r:id="rId74"/>
    <p:sldId id="498" r:id="rId75"/>
    <p:sldId id="499" r:id="rId76"/>
    <p:sldId id="500" r:id="rId77"/>
    <p:sldId id="501" r:id="rId78"/>
    <p:sldId id="507" r:id="rId79"/>
    <p:sldId id="487" r:id="rId80"/>
    <p:sldId id="488" r:id="rId81"/>
    <p:sldId id="489" r:id="rId82"/>
    <p:sldId id="490" r:id="rId83"/>
    <p:sldId id="491" r:id="rId84"/>
    <p:sldId id="492" r:id="rId85"/>
    <p:sldId id="493" r:id="rId86"/>
    <p:sldId id="494" r:id="rId87"/>
    <p:sldId id="495" r:id="rId88"/>
    <p:sldId id="5220" r:id="rId89"/>
    <p:sldId id="432" r:id="rId90"/>
    <p:sldId id="486" r:id="rId91"/>
    <p:sldId id="258" r:id="rId92"/>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9FC"/>
    <a:srgbClr val="99CCFF"/>
    <a:srgbClr val="CCCCFF"/>
    <a:srgbClr val="336600"/>
    <a:srgbClr val="FFCCCC"/>
    <a:srgbClr val="FF6699"/>
    <a:srgbClr val="FFFF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84" autoAdjust="0"/>
    <p:restoredTop sz="93076" autoAdjust="0"/>
  </p:normalViewPr>
  <p:slideViewPr>
    <p:cSldViewPr>
      <p:cViewPr varScale="1">
        <p:scale>
          <a:sx n="59" d="100"/>
          <a:sy n="59" d="100"/>
        </p:scale>
        <p:origin x="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A6798-A7A6-430A-8591-D0CE0B1285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EAF59C-AC75-4EB3-BEF4-D2B7316C18FF}">
      <dgm:prSet/>
      <dgm:spPr/>
      <dgm:t>
        <a:bodyPr/>
        <a:lstStyle/>
        <a:p>
          <a:pPr>
            <a:lnSpc>
              <a:spcPct val="100000"/>
            </a:lnSpc>
          </a:pPr>
          <a:r>
            <a:rPr lang="en-US"/>
            <a:t>Three co-chairs mirroring the “Divisions” of the AHNS v2.0</a:t>
          </a:r>
        </a:p>
      </dgm:t>
    </dgm:pt>
    <dgm:pt modelId="{AF38CBF8-37BC-4240-9433-232FB4084602}" type="parTrans" cxnId="{96456F17-E5E6-4393-8675-B7EA69BD4E17}">
      <dgm:prSet/>
      <dgm:spPr/>
      <dgm:t>
        <a:bodyPr/>
        <a:lstStyle/>
        <a:p>
          <a:endParaRPr lang="en-US"/>
        </a:p>
      </dgm:t>
    </dgm:pt>
    <dgm:pt modelId="{3E288281-2362-4FB1-921F-988555FB87A5}" type="sibTrans" cxnId="{96456F17-E5E6-4393-8675-B7EA69BD4E17}">
      <dgm:prSet/>
      <dgm:spPr/>
      <dgm:t>
        <a:bodyPr/>
        <a:lstStyle/>
        <a:p>
          <a:endParaRPr lang="en-US"/>
        </a:p>
      </dgm:t>
    </dgm:pt>
    <dgm:pt modelId="{1064CC73-D518-4EEA-B596-6BA01E9C8655}">
      <dgm:prSet/>
      <dgm:spPr/>
      <dgm:t>
        <a:bodyPr/>
        <a:lstStyle/>
        <a:p>
          <a:pPr>
            <a:lnSpc>
              <a:spcPct val="100000"/>
            </a:lnSpc>
          </a:pPr>
          <a:r>
            <a:rPr lang="en-US"/>
            <a:t>Gross: Education</a:t>
          </a:r>
        </a:p>
      </dgm:t>
    </dgm:pt>
    <dgm:pt modelId="{A0D63B80-4388-497A-B9E5-106F27CF4880}" type="parTrans" cxnId="{996D152F-19D4-4D11-BDD6-172ACE9DF0AF}">
      <dgm:prSet/>
      <dgm:spPr/>
      <dgm:t>
        <a:bodyPr/>
        <a:lstStyle/>
        <a:p>
          <a:endParaRPr lang="en-US"/>
        </a:p>
      </dgm:t>
    </dgm:pt>
    <dgm:pt modelId="{1CDB9048-02B6-452A-A232-97650AAB97EF}" type="sibTrans" cxnId="{996D152F-19D4-4D11-BDD6-172ACE9DF0AF}">
      <dgm:prSet/>
      <dgm:spPr/>
      <dgm:t>
        <a:bodyPr/>
        <a:lstStyle/>
        <a:p>
          <a:endParaRPr lang="en-US"/>
        </a:p>
      </dgm:t>
    </dgm:pt>
    <dgm:pt modelId="{E21528F0-C97E-453E-A783-3401A4C83CE2}">
      <dgm:prSet/>
      <dgm:spPr/>
      <dgm:t>
        <a:bodyPr/>
        <a:lstStyle/>
        <a:p>
          <a:pPr>
            <a:lnSpc>
              <a:spcPct val="100000"/>
            </a:lnSpc>
          </a:pPr>
          <a:r>
            <a:rPr lang="en-US"/>
            <a:t>Van Abel: Research</a:t>
          </a:r>
        </a:p>
      </dgm:t>
    </dgm:pt>
    <dgm:pt modelId="{969353A9-44B8-4623-8FAE-9D1875ED56FD}" type="parTrans" cxnId="{5953EED4-0FD9-480B-A4FF-64883998AD85}">
      <dgm:prSet/>
      <dgm:spPr/>
      <dgm:t>
        <a:bodyPr/>
        <a:lstStyle/>
        <a:p>
          <a:endParaRPr lang="en-US"/>
        </a:p>
      </dgm:t>
    </dgm:pt>
    <dgm:pt modelId="{DD845E04-D3C6-4E39-9DD7-5555A4D9A657}" type="sibTrans" cxnId="{5953EED4-0FD9-480B-A4FF-64883998AD85}">
      <dgm:prSet/>
      <dgm:spPr/>
      <dgm:t>
        <a:bodyPr/>
        <a:lstStyle/>
        <a:p>
          <a:endParaRPr lang="en-US"/>
        </a:p>
      </dgm:t>
    </dgm:pt>
    <dgm:pt modelId="{B874CCEB-C0FC-4547-BD5D-0429BB098BEC}">
      <dgm:prSet/>
      <dgm:spPr/>
      <dgm:t>
        <a:bodyPr/>
        <a:lstStyle/>
        <a:p>
          <a:pPr>
            <a:lnSpc>
              <a:spcPct val="100000"/>
            </a:lnSpc>
          </a:pPr>
          <a:r>
            <a:rPr lang="en-US"/>
            <a:t>Holsinger: Patient Care</a:t>
          </a:r>
        </a:p>
      </dgm:t>
    </dgm:pt>
    <dgm:pt modelId="{47E77F77-DA21-42C3-8819-BE738E44A6A9}" type="parTrans" cxnId="{66E57280-FE8E-44FE-B158-7B989C58839A}">
      <dgm:prSet/>
      <dgm:spPr/>
      <dgm:t>
        <a:bodyPr/>
        <a:lstStyle/>
        <a:p>
          <a:endParaRPr lang="en-US"/>
        </a:p>
      </dgm:t>
    </dgm:pt>
    <dgm:pt modelId="{DD36591E-6ED9-48BD-B313-5BDD2A901338}" type="sibTrans" cxnId="{66E57280-FE8E-44FE-B158-7B989C58839A}">
      <dgm:prSet/>
      <dgm:spPr/>
      <dgm:t>
        <a:bodyPr/>
        <a:lstStyle/>
        <a:p>
          <a:endParaRPr lang="en-US"/>
        </a:p>
      </dgm:t>
    </dgm:pt>
    <dgm:pt modelId="{036BD86F-6C88-441D-B4FD-B8B8C8952F44}">
      <dgm:prSet/>
      <dgm:spPr/>
      <dgm:t>
        <a:bodyPr/>
        <a:lstStyle/>
        <a:p>
          <a:pPr>
            <a:lnSpc>
              <a:spcPct val="100000"/>
            </a:lnSpc>
          </a:pPr>
          <a:r>
            <a:rPr lang="en-US"/>
            <a:t>Quarterly Virtual Meeting of the Task Force</a:t>
          </a:r>
        </a:p>
      </dgm:t>
    </dgm:pt>
    <dgm:pt modelId="{EE6D02F7-4713-4EBD-BA85-5ECC7EAEC102}" type="parTrans" cxnId="{4A5E2372-B2FF-450C-A997-C141229A822F}">
      <dgm:prSet/>
      <dgm:spPr/>
      <dgm:t>
        <a:bodyPr/>
        <a:lstStyle/>
        <a:p>
          <a:endParaRPr lang="en-US"/>
        </a:p>
      </dgm:t>
    </dgm:pt>
    <dgm:pt modelId="{C57C7008-A9BD-4AD9-90C6-5674FBB034D2}" type="sibTrans" cxnId="{4A5E2372-B2FF-450C-A997-C141229A822F}">
      <dgm:prSet/>
      <dgm:spPr/>
      <dgm:t>
        <a:bodyPr/>
        <a:lstStyle/>
        <a:p>
          <a:endParaRPr lang="en-US"/>
        </a:p>
      </dgm:t>
    </dgm:pt>
    <dgm:pt modelId="{B51444EA-A530-49B1-8AF2-4F174FAF59C3}">
      <dgm:prSet/>
      <dgm:spPr/>
      <dgm:t>
        <a:bodyPr/>
        <a:lstStyle/>
        <a:p>
          <a:pPr>
            <a:lnSpc>
              <a:spcPct val="100000"/>
            </a:lnSpc>
          </a:pPr>
          <a:r>
            <a:rPr lang="en-US"/>
            <a:t>Recruitment and Expansion of membership</a:t>
          </a:r>
        </a:p>
      </dgm:t>
    </dgm:pt>
    <dgm:pt modelId="{181F7C9A-B882-4274-8139-D8FFD0021214}" type="parTrans" cxnId="{85083C43-4B66-4F9D-8244-7414CEE8330D}">
      <dgm:prSet/>
      <dgm:spPr/>
      <dgm:t>
        <a:bodyPr/>
        <a:lstStyle/>
        <a:p>
          <a:endParaRPr lang="en-US"/>
        </a:p>
      </dgm:t>
    </dgm:pt>
    <dgm:pt modelId="{30E329E3-D76D-470A-85FA-764D35A5D779}" type="sibTrans" cxnId="{85083C43-4B66-4F9D-8244-7414CEE8330D}">
      <dgm:prSet/>
      <dgm:spPr/>
      <dgm:t>
        <a:bodyPr/>
        <a:lstStyle/>
        <a:p>
          <a:endParaRPr lang="en-US"/>
        </a:p>
      </dgm:t>
    </dgm:pt>
    <dgm:pt modelId="{59C465B9-A096-4DD9-8BF2-5762C6F248CF}">
      <dgm:prSet/>
      <dgm:spPr/>
      <dgm:t>
        <a:bodyPr/>
        <a:lstStyle/>
        <a:p>
          <a:pPr>
            <a:lnSpc>
              <a:spcPct val="100000"/>
            </a:lnSpc>
          </a:pPr>
          <a:r>
            <a:rPr lang="en-US" b="1"/>
            <a:t>BUILD OUT THE TEAM   </a:t>
          </a:r>
          <a:endParaRPr lang="en-US"/>
        </a:p>
      </dgm:t>
    </dgm:pt>
    <dgm:pt modelId="{C5660434-BF50-44F8-8538-83FFDD933793}" type="parTrans" cxnId="{52E19BA4-477D-4C03-A954-2C63597B90ED}">
      <dgm:prSet/>
      <dgm:spPr/>
      <dgm:t>
        <a:bodyPr/>
        <a:lstStyle/>
        <a:p>
          <a:endParaRPr lang="en-US"/>
        </a:p>
      </dgm:t>
    </dgm:pt>
    <dgm:pt modelId="{9F25F7ED-9CE9-4797-846D-FC9A55C6BA93}" type="sibTrans" cxnId="{52E19BA4-477D-4C03-A954-2C63597B90ED}">
      <dgm:prSet/>
      <dgm:spPr/>
      <dgm:t>
        <a:bodyPr/>
        <a:lstStyle/>
        <a:p>
          <a:endParaRPr lang="en-US"/>
        </a:p>
      </dgm:t>
    </dgm:pt>
    <dgm:pt modelId="{8B7EBEEB-DDBA-48DA-877C-75C1FB787505}" type="pres">
      <dgm:prSet presAssocID="{EA5A6798-A7A6-430A-8591-D0CE0B128533}" presName="root" presStyleCnt="0">
        <dgm:presLayoutVars>
          <dgm:dir/>
          <dgm:resizeHandles val="exact"/>
        </dgm:presLayoutVars>
      </dgm:prSet>
      <dgm:spPr/>
    </dgm:pt>
    <dgm:pt modelId="{EDB107A2-3F96-4840-B78A-813794D806CB}" type="pres">
      <dgm:prSet presAssocID="{6FEAF59C-AC75-4EB3-BEF4-D2B7316C18FF}" presName="compNode" presStyleCnt="0"/>
      <dgm:spPr/>
    </dgm:pt>
    <dgm:pt modelId="{48C0D75B-5BC9-49CF-8600-1BA155E89167}" type="pres">
      <dgm:prSet presAssocID="{6FEAF59C-AC75-4EB3-BEF4-D2B7316C18FF}" presName="bgRect" presStyleLbl="bgShp" presStyleIdx="0" presStyleCnt="3"/>
      <dgm:spPr/>
    </dgm:pt>
    <dgm:pt modelId="{5F1C67A5-C89C-4D72-A5EB-AC58A310092C}" type="pres">
      <dgm:prSet presAssocID="{6FEAF59C-AC75-4EB3-BEF4-D2B7316C18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E480B2D0-F393-4BF5-AD14-6F9D5040396C}" type="pres">
      <dgm:prSet presAssocID="{6FEAF59C-AC75-4EB3-BEF4-D2B7316C18FF}" presName="spaceRect" presStyleCnt="0"/>
      <dgm:spPr/>
    </dgm:pt>
    <dgm:pt modelId="{0CAEA940-AF93-439D-B1E3-838D093B5F24}" type="pres">
      <dgm:prSet presAssocID="{6FEAF59C-AC75-4EB3-BEF4-D2B7316C18FF}" presName="parTx" presStyleLbl="revTx" presStyleIdx="0" presStyleCnt="5">
        <dgm:presLayoutVars>
          <dgm:chMax val="0"/>
          <dgm:chPref val="0"/>
        </dgm:presLayoutVars>
      </dgm:prSet>
      <dgm:spPr/>
    </dgm:pt>
    <dgm:pt modelId="{FF131404-E6F1-46C9-B385-BF62456C4A4C}" type="pres">
      <dgm:prSet presAssocID="{6FEAF59C-AC75-4EB3-BEF4-D2B7316C18FF}" presName="desTx" presStyleLbl="revTx" presStyleIdx="1" presStyleCnt="5">
        <dgm:presLayoutVars/>
      </dgm:prSet>
      <dgm:spPr/>
    </dgm:pt>
    <dgm:pt modelId="{3759ED75-B0A8-45A6-A8D1-8E2B540C6761}" type="pres">
      <dgm:prSet presAssocID="{3E288281-2362-4FB1-921F-988555FB87A5}" presName="sibTrans" presStyleCnt="0"/>
      <dgm:spPr/>
    </dgm:pt>
    <dgm:pt modelId="{B3462FBA-C6AF-464A-8F8A-BBFD0B430561}" type="pres">
      <dgm:prSet presAssocID="{036BD86F-6C88-441D-B4FD-B8B8C8952F44}" presName="compNode" presStyleCnt="0"/>
      <dgm:spPr/>
    </dgm:pt>
    <dgm:pt modelId="{1E7A7BEF-28E8-4D93-AD8A-8A15DBCEB408}" type="pres">
      <dgm:prSet presAssocID="{036BD86F-6C88-441D-B4FD-B8B8C8952F44}" presName="bgRect" presStyleLbl="bgShp" presStyleIdx="1" presStyleCnt="3"/>
      <dgm:spPr/>
    </dgm:pt>
    <dgm:pt modelId="{25FA632B-A13D-4ACB-839E-9EDC62B5039B}" type="pres">
      <dgm:prSet presAssocID="{036BD86F-6C88-441D-B4FD-B8B8C8952F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579FCB79-2741-4245-8BF9-292BBA7DDA8A}" type="pres">
      <dgm:prSet presAssocID="{036BD86F-6C88-441D-B4FD-B8B8C8952F44}" presName="spaceRect" presStyleCnt="0"/>
      <dgm:spPr/>
    </dgm:pt>
    <dgm:pt modelId="{3B554CFF-0906-43A1-BFA6-ECD6BCDB4779}" type="pres">
      <dgm:prSet presAssocID="{036BD86F-6C88-441D-B4FD-B8B8C8952F44}" presName="parTx" presStyleLbl="revTx" presStyleIdx="2" presStyleCnt="5">
        <dgm:presLayoutVars>
          <dgm:chMax val="0"/>
          <dgm:chPref val="0"/>
        </dgm:presLayoutVars>
      </dgm:prSet>
      <dgm:spPr/>
    </dgm:pt>
    <dgm:pt modelId="{394E046C-53E7-41CC-8522-7B8E0706F8F6}" type="pres">
      <dgm:prSet presAssocID="{C57C7008-A9BD-4AD9-90C6-5674FBB034D2}" presName="sibTrans" presStyleCnt="0"/>
      <dgm:spPr/>
    </dgm:pt>
    <dgm:pt modelId="{EA93941A-6D84-4532-A869-F9625EB46E59}" type="pres">
      <dgm:prSet presAssocID="{B51444EA-A530-49B1-8AF2-4F174FAF59C3}" presName="compNode" presStyleCnt="0"/>
      <dgm:spPr/>
    </dgm:pt>
    <dgm:pt modelId="{0AF1097D-0CD8-4E7A-A690-58BC1184133E}" type="pres">
      <dgm:prSet presAssocID="{B51444EA-A530-49B1-8AF2-4F174FAF59C3}" presName="bgRect" presStyleLbl="bgShp" presStyleIdx="2" presStyleCnt="3"/>
      <dgm:spPr/>
    </dgm:pt>
    <dgm:pt modelId="{C7C20835-3E51-460A-B071-C90ACAC955DC}" type="pres">
      <dgm:prSet presAssocID="{B51444EA-A530-49B1-8AF2-4F174FAF59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FCC01013-4232-4915-8DAA-D7EDC6C02730}" type="pres">
      <dgm:prSet presAssocID="{B51444EA-A530-49B1-8AF2-4F174FAF59C3}" presName="spaceRect" presStyleCnt="0"/>
      <dgm:spPr/>
    </dgm:pt>
    <dgm:pt modelId="{642AC89C-EB00-4A83-8DC7-771857865FDB}" type="pres">
      <dgm:prSet presAssocID="{B51444EA-A530-49B1-8AF2-4F174FAF59C3}" presName="parTx" presStyleLbl="revTx" presStyleIdx="3" presStyleCnt="5">
        <dgm:presLayoutVars>
          <dgm:chMax val="0"/>
          <dgm:chPref val="0"/>
        </dgm:presLayoutVars>
      </dgm:prSet>
      <dgm:spPr/>
    </dgm:pt>
    <dgm:pt modelId="{D452A464-6990-4067-B5B5-7CD3F51C46DF}" type="pres">
      <dgm:prSet presAssocID="{B51444EA-A530-49B1-8AF2-4F174FAF59C3}" presName="desTx" presStyleLbl="revTx" presStyleIdx="4" presStyleCnt="5">
        <dgm:presLayoutVars/>
      </dgm:prSet>
      <dgm:spPr/>
    </dgm:pt>
  </dgm:ptLst>
  <dgm:cxnLst>
    <dgm:cxn modelId="{96456F17-E5E6-4393-8675-B7EA69BD4E17}" srcId="{EA5A6798-A7A6-430A-8591-D0CE0B128533}" destId="{6FEAF59C-AC75-4EB3-BEF4-D2B7316C18FF}" srcOrd="0" destOrd="0" parTransId="{AF38CBF8-37BC-4240-9433-232FB4084602}" sibTransId="{3E288281-2362-4FB1-921F-988555FB87A5}"/>
    <dgm:cxn modelId="{AB0E7B1A-97E5-4843-9B98-561A5D849FA0}" type="presOf" srcId="{036BD86F-6C88-441D-B4FD-B8B8C8952F44}" destId="{3B554CFF-0906-43A1-BFA6-ECD6BCDB4779}" srcOrd="0" destOrd="0" presId="urn:microsoft.com/office/officeart/2018/2/layout/IconVerticalSolidList"/>
    <dgm:cxn modelId="{6F0D4D1C-C670-4024-861F-6579975F9F7C}" type="presOf" srcId="{59C465B9-A096-4DD9-8BF2-5762C6F248CF}" destId="{D452A464-6990-4067-B5B5-7CD3F51C46DF}" srcOrd="0" destOrd="0" presId="urn:microsoft.com/office/officeart/2018/2/layout/IconVerticalSolidList"/>
    <dgm:cxn modelId="{B82C301D-4F2A-4D99-A338-053EF4D4B885}" type="presOf" srcId="{B51444EA-A530-49B1-8AF2-4F174FAF59C3}" destId="{642AC89C-EB00-4A83-8DC7-771857865FDB}" srcOrd="0" destOrd="0" presId="urn:microsoft.com/office/officeart/2018/2/layout/IconVerticalSolidList"/>
    <dgm:cxn modelId="{996D152F-19D4-4D11-BDD6-172ACE9DF0AF}" srcId="{6FEAF59C-AC75-4EB3-BEF4-D2B7316C18FF}" destId="{1064CC73-D518-4EEA-B596-6BA01E9C8655}" srcOrd="0" destOrd="0" parTransId="{A0D63B80-4388-497A-B9E5-106F27CF4880}" sibTransId="{1CDB9048-02B6-452A-A232-97650AAB97EF}"/>
    <dgm:cxn modelId="{C29DE034-D4A0-44A0-B1AB-D0EE99DF5369}" type="presOf" srcId="{6FEAF59C-AC75-4EB3-BEF4-D2B7316C18FF}" destId="{0CAEA940-AF93-439D-B1E3-838D093B5F24}" srcOrd="0" destOrd="0" presId="urn:microsoft.com/office/officeart/2018/2/layout/IconVerticalSolidList"/>
    <dgm:cxn modelId="{85083C43-4B66-4F9D-8244-7414CEE8330D}" srcId="{EA5A6798-A7A6-430A-8591-D0CE0B128533}" destId="{B51444EA-A530-49B1-8AF2-4F174FAF59C3}" srcOrd="2" destOrd="0" parTransId="{181F7C9A-B882-4274-8139-D8FFD0021214}" sibTransId="{30E329E3-D76D-470A-85FA-764D35A5D779}"/>
    <dgm:cxn modelId="{4482C24D-341D-4F26-9CA8-707EE9DEA18A}" type="presOf" srcId="{E21528F0-C97E-453E-A783-3401A4C83CE2}" destId="{FF131404-E6F1-46C9-B385-BF62456C4A4C}" srcOrd="0" destOrd="1" presId="urn:microsoft.com/office/officeart/2018/2/layout/IconVerticalSolidList"/>
    <dgm:cxn modelId="{4A5E2372-B2FF-450C-A997-C141229A822F}" srcId="{EA5A6798-A7A6-430A-8591-D0CE0B128533}" destId="{036BD86F-6C88-441D-B4FD-B8B8C8952F44}" srcOrd="1" destOrd="0" parTransId="{EE6D02F7-4713-4EBD-BA85-5ECC7EAEC102}" sibTransId="{C57C7008-A9BD-4AD9-90C6-5674FBB034D2}"/>
    <dgm:cxn modelId="{66E57280-FE8E-44FE-B158-7B989C58839A}" srcId="{6FEAF59C-AC75-4EB3-BEF4-D2B7316C18FF}" destId="{B874CCEB-C0FC-4547-BD5D-0429BB098BEC}" srcOrd="2" destOrd="0" parTransId="{47E77F77-DA21-42C3-8819-BE738E44A6A9}" sibTransId="{DD36591E-6ED9-48BD-B313-5BDD2A901338}"/>
    <dgm:cxn modelId="{499B1785-5B8F-4A8A-B2DD-7F8FB532E158}" type="presOf" srcId="{1064CC73-D518-4EEA-B596-6BA01E9C8655}" destId="{FF131404-E6F1-46C9-B385-BF62456C4A4C}" srcOrd="0" destOrd="0" presId="urn:microsoft.com/office/officeart/2018/2/layout/IconVerticalSolidList"/>
    <dgm:cxn modelId="{4A29BE9C-91C5-4177-BDC2-521283BAC4DF}" type="presOf" srcId="{EA5A6798-A7A6-430A-8591-D0CE0B128533}" destId="{8B7EBEEB-DDBA-48DA-877C-75C1FB787505}" srcOrd="0" destOrd="0" presId="urn:microsoft.com/office/officeart/2018/2/layout/IconVerticalSolidList"/>
    <dgm:cxn modelId="{52E19BA4-477D-4C03-A954-2C63597B90ED}" srcId="{B51444EA-A530-49B1-8AF2-4F174FAF59C3}" destId="{59C465B9-A096-4DD9-8BF2-5762C6F248CF}" srcOrd="0" destOrd="0" parTransId="{C5660434-BF50-44F8-8538-83FFDD933793}" sibTransId="{9F25F7ED-9CE9-4797-846D-FC9A55C6BA93}"/>
    <dgm:cxn modelId="{A62895D1-5761-45EF-9572-F0AD9FEE7CE9}" type="presOf" srcId="{B874CCEB-C0FC-4547-BD5D-0429BB098BEC}" destId="{FF131404-E6F1-46C9-B385-BF62456C4A4C}" srcOrd="0" destOrd="2" presId="urn:microsoft.com/office/officeart/2018/2/layout/IconVerticalSolidList"/>
    <dgm:cxn modelId="{5953EED4-0FD9-480B-A4FF-64883998AD85}" srcId="{6FEAF59C-AC75-4EB3-BEF4-D2B7316C18FF}" destId="{E21528F0-C97E-453E-A783-3401A4C83CE2}" srcOrd="1" destOrd="0" parTransId="{969353A9-44B8-4623-8FAE-9D1875ED56FD}" sibTransId="{DD845E04-D3C6-4E39-9DD7-5555A4D9A657}"/>
    <dgm:cxn modelId="{5E8B1CA1-70AD-40CB-9577-8BE41C26CD6A}" type="presParOf" srcId="{8B7EBEEB-DDBA-48DA-877C-75C1FB787505}" destId="{EDB107A2-3F96-4840-B78A-813794D806CB}" srcOrd="0" destOrd="0" presId="urn:microsoft.com/office/officeart/2018/2/layout/IconVerticalSolidList"/>
    <dgm:cxn modelId="{85D716D9-6FFC-4F87-9EEA-4292016A6E05}" type="presParOf" srcId="{EDB107A2-3F96-4840-B78A-813794D806CB}" destId="{48C0D75B-5BC9-49CF-8600-1BA155E89167}" srcOrd="0" destOrd="0" presId="urn:microsoft.com/office/officeart/2018/2/layout/IconVerticalSolidList"/>
    <dgm:cxn modelId="{7E3853E6-7F11-4719-8297-04317452A786}" type="presParOf" srcId="{EDB107A2-3F96-4840-B78A-813794D806CB}" destId="{5F1C67A5-C89C-4D72-A5EB-AC58A310092C}" srcOrd="1" destOrd="0" presId="urn:microsoft.com/office/officeart/2018/2/layout/IconVerticalSolidList"/>
    <dgm:cxn modelId="{5921ED7C-4EDA-4DE7-9030-670598FA6D7A}" type="presParOf" srcId="{EDB107A2-3F96-4840-B78A-813794D806CB}" destId="{E480B2D0-F393-4BF5-AD14-6F9D5040396C}" srcOrd="2" destOrd="0" presId="urn:microsoft.com/office/officeart/2018/2/layout/IconVerticalSolidList"/>
    <dgm:cxn modelId="{1CE416A2-443D-42CE-9DE2-0640A1AA5F4A}" type="presParOf" srcId="{EDB107A2-3F96-4840-B78A-813794D806CB}" destId="{0CAEA940-AF93-439D-B1E3-838D093B5F24}" srcOrd="3" destOrd="0" presId="urn:microsoft.com/office/officeart/2018/2/layout/IconVerticalSolidList"/>
    <dgm:cxn modelId="{F6CE964F-1735-43FC-98A7-4D71A7B30873}" type="presParOf" srcId="{EDB107A2-3F96-4840-B78A-813794D806CB}" destId="{FF131404-E6F1-46C9-B385-BF62456C4A4C}" srcOrd="4" destOrd="0" presId="urn:microsoft.com/office/officeart/2018/2/layout/IconVerticalSolidList"/>
    <dgm:cxn modelId="{2B3387D8-C5A5-495B-B442-CAC36D191320}" type="presParOf" srcId="{8B7EBEEB-DDBA-48DA-877C-75C1FB787505}" destId="{3759ED75-B0A8-45A6-A8D1-8E2B540C6761}" srcOrd="1" destOrd="0" presId="urn:microsoft.com/office/officeart/2018/2/layout/IconVerticalSolidList"/>
    <dgm:cxn modelId="{69307EC7-DEB8-4447-BB90-6C2C521328BC}" type="presParOf" srcId="{8B7EBEEB-DDBA-48DA-877C-75C1FB787505}" destId="{B3462FBA-C6AF-464A-8F8A-BBFD0B430561}" srcOrd="2" destOrd="0" presId="urn:microsoft.com/office/officeart/2018/2/layout/IconVerticalSolidList"/>
    <dgm:cxn modelId="{AED04EF0-DFEB-49F0-AD07-A5DE0E73BB77}" type="presParOf" srcId="{B3462FBA-C6AF-464A-8F8A-BBFD0B430561}" destId="{1E7A7BEF-28E8-4D93-AD8A-8A15DBCEB408}" srcOrd="0" destOrd="0" presId="urn:microsoft.com/office/officeart/2018/2/layout/IconVerticalSolidList"/>
    <dgm:cxn modelId="{3ED648BD-C4FB-4A9F-B873-9C45434EEDF2}" type="presParOf" srcId="{B3462FBA-C6AF-464A-8F8A-BBFD0B430561}" destId="{25FA632B-A13D-4ACB-839E-9EDC62B5039B}" srcOrd="1" destOrd="0" presId="urn:microsoft.com/office/officeart/2018/2/layout/IconVerticalSolidList"/>
    <dgm:cxn modelId="{CC4D23D2-39AB-4467-BDE6-4FD45A8016C6}" type="presParOf" srcId="{B3462FBA-C6AF-464A-8F8A-BBFD0B430561}" destId="{579FCB79-2741-4245-8BF9-292BBA7DDA8A}" srcOrd="2" destOrd="0" presId="urn:microsoft.com/office/officeart/2018/2/layout/IconVerticalSolidList"/>
    <dgm:cxn modelId="{DF47A896-D709-43B9-8D6B-D1F9880526B4}" type="presParOf" srcId="{B3462FBA-C6AF-464A-8F8A-BBFD0B430561}" destId="{3B554CFF-0906-43A1-BFA6-ECD6BCDB4779}" srcOrd="3" destOrd="0" presId="urn:microsoft.com/office/officeart/2018/2/layout/IconVerticalSolidList"/>
    <dgm:cxn modelId="{4045C8DD-E4C5-4AA5-A267-8EB839CF51BC}" type="presParOf" srcId="{8B7EBEEB-DDBA-48DA-877C-75C1FB787505}" destId="{394E046C-53E7-41CC-8522-7B8E0706F8F6}" srcOrd="3" destOrd="0" presId="urn:microsoft.com/office/officeart/2018/2/layout/IconVerticalSolidList"/>
    <dgm:cxn modelId="{862A71C6-E1A7-45A7-A239-9494D32A38D4}" type="presParOf" srcId="{8B7EBEEB-DDBA-48DA-877C-75C1FB787505}" destId="{EA93941A-6D84-4532-A869-F9625EB46E59}" srcOrd="4" destOrd="0" presId="urn:microsoft.com/office/officeart/2018/2/layout/IconVerticalSolidList"/>
    <dgm:cxn modelId="{22BA2ED9-81FA-4047-B66C-88F1EDDC18E8}" type="presParOf" srcId="{EA93941A-6D84-4532-A869-F9625EB46E59}" destId="{0AF1097D-0CD8-4E7A-A690-58BC1184133E}" srcOrd="0" destOrd="0" presId="urn:microsoft.com/office/officeart/2018/2/layout/IconVerticalSolidList"/>
    <dgm:cxn modelId="{04DF4C72-9119-49F9-9C01-2687BA1CEA39}" type="presParOf" srcId="{EA93941A-6D84-4532-A869-F9625EB46E59}" destId="{C7C20835-3E51-460A-B071-C90ACAC955DC}" srcOrd="1" destOrd="0" presId="urn:microsoft.com/office/officeart/2018/2/layout/IconVerticalSolidList"/>
    <dgm:cxn modelId="{1E40CBE4-4A91-49C4-A884-6FD2A2B5A5F4}" type="presParOf" srcId="{EA93941A-6D84-4532-A869-F9625EB46E59}" destId="{FCC01013-4232-4915-8DAA-D7EDC6C02730}" srcOrd="2" destOrd="0" presId="urn:microsoft.com/office/officeart/2018/2/layout/IconVerticalSolidList"/>
    <dgm:cxn modelId="{432ABA8E-9D31-4D7F-95A7-8E88EDECF329}" type="presParOf" srcId="{EA93941A-6D84-4532-A869-F9625EB46E59}" destId="{642AC89C-EB00-4A83-8DC7-771857865FDB}" srcOrd="3" destOrd="0" presId="urn:microsoft.com/office/officeart/2018/2/layout/IconVerticalSolidList"/>
    <dgm:cxn modelId="{6B969E4C-9622-4993-9E04-11492941C713}" type="presParOf" srcId="{EA93941A-6D84-4532-A869-F9625EB46E59}" destId="{D452A464-6990-4067-B5B5-7CD3F51C46D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0D75B-5BC9-49CF-8600-1BA155E89167}">
      <dsp:nvSpPr>
        <dsp:cNvPr id="0" name=""/>
        <dsp:cNvSpPr/>
      </dsp:nvSpPr>
      <dsp:spPr>
        <a:xfrm>
          <a:off x="0" y="356"/>
          <a:ext cx="7263929" cy="834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C67A5-C89C-4D72-A5EB-AC58A310092C}">
      <dsp:nvSpPr>
        <dsp:cNvPr id="0" name=""/>
        <dsp:cNvSpPr/>
      </dsp:nvSpPr>
      <dsp:spPr>
        <a:xfrm>
          <a:off x="252547" y="188201"/>
          <a:ext cx="459176" cy="4591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EA940-AF93-439D-B1E3-838D093B5F24}">
      <dsp:nvSpPr>
        <dsp:cNvPr id="0" name=""/>
        <dsp:cNvSpPr/>
      </dsp:nvSpPr>
      <dsp:spPr>
        <a:xfrm>
          <a:off x="964270" y="356"/>
          <a:ext cx="3268768" cy="8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57" tIns="88357" rIns="88357" bIns="88357" numCol="1" spcCol="1270" anchor="ctr" anchorCtr="0">
          <a:noAutofit/>
        </a:bodyPr>
        <a:lstStyle/>
        <a:p>
          <a:pPr marL="0" lvl="0" indent="0" algn="l" defTabSz="889000">
            <a:lnSpc>
              <a:spcPct val="100000"/>
            </a:lnSpc>
            <a:spcBef>
              <a:spcPct val="0"/>
            </a:spcBef>
            <a:spcAft>
              <a:spcPct val="35000"/>
            </a:spcAft>
            <a:buNone/>
          </a:pPr>
          <a:r>
            <a:rPr lang="en-US" sz="2000" kern="1200"/>
            <a:t>Three co-chairs mirroring the “Divisions” of the AHNS v2.0</a:t>
          </a:r>
        </a:p>
      </dsp:txBody>
      <dsp:txXfrm>
        <a:off x="964270" y="356"/>
        <a:ext cx="3268768" cy="834866"/>
      </dsp:txXfrm>
    </dsp:sp>
    <dsp:sp modelId="{FF131404-E6F1-46C9-B385-BF62456C4A4C}">
      <dsp:nvSpPr>
        <dsp:cNvPr id="0" name=""/>
        <dsp:cNvSpPr/>
      </dsp:nvSpPr>
      <dsp:spPr>
        <a:xfrm>
          <a:off x="4233038" y="356"/>
          <a:ext cx="3030890" cy="8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57" tIns="88357" rIns="88357" bIns="88357" numCol="1" spcCol="1270" anchor="ctr" anchorCtr="0">
          <a:noAutofit/>
        </a:bodyPr>
        <a:lstStyle/>
        <a:p>
          <a:pPr marL="0" lvl="0" indent="0" algn="l" defTabSz="488950">
            <a:lnSpc>
              <a:spcPct val="100000"/>
            </a:lnSpc>
            <a:spcBef>
              <a:spcPct val="0"/>
            </a:spcBef>
            <a:spcAft>
              <a:spcPct val="35000"/>
            </a:spcAft>
            <a:buNone/>
          </a:pPr>
          <a:r>
            <a:rPr lang="en-US" sz="1100" kern="1200"/>
            <a:t>Gross: Education</a:t>
          </a:r>
        </a:p>
        <a:p>
          <a:pPr marL="0" lvl="0" indent="0" algn="l" defTabSz="488950">
            <a:lnSpc>
              <a:spcPct val="100000"/>
            </a:lnSpc>
            <a:spcBef>
              <a:spcPct val="0"/>
            </a:spcBef>
            <a:spcAft>
              <a:spcPct val="35000"/>
            </a:spcAft>
            <a:buNone/>
          </a:pPr>
          <a:r>
            <a:rPr lang="en-US" sz="1100" kern="1200"/>
            <a:t>Van Abel: Research</a:t>
          </a:r>
        </a:p>
        <a:p>
          <a:pPr marL="0" lvl="0" indent="0" algn="l" defTabSz="488950">
            <a:lnSpc>
              <a:spcPct val="100000"/>
            </a:lnSpc>
            <a:spcBef>
              <a:spcPct val="0"/>
            </a:spcBef>
            <a:spcAft>
              <a:spcPct val="35000"/>
            </a:spcAft>
            <a:buNone/>
          </a:pPr>
          <a:r>
            <a:rPr lang="en-US" sz="1100" kern="1200"/>
            <a:t>Holsinger: Patient Care</a:t>
          </a:r>
        </a:p>
      </dsp:txBody>
      <dsp:txXfrm>
        <a:off x="4233038" y="356"/>
        <a:ext cx="3030890" cy="834866"/>
      </dsp:txXfrm>
    </dsp:sp>
    <dsp:sp modelId="{1E7A7BEF-28E8-4D93-AD8A-8A15DBCEB408}">
      <dsp:nvSpPr>
        <dsp:cNvPr id="0" name=""/>
        <dsp:cNvSpPr/>
      </dsp:nvSpPr>
      <dsp:spPr>
        <a:xfrm>
          <a:off x="0" y="1043939"/>
          <a:ext cx="7263929" cy="834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A632B-A13D-4ACB-839E-9EDC62B5039B}">
      <dsp:nvSpPr>
        <dsp:cNvPr id="0" name=""/>
        <dsp:cNvSpPr/>
      </dsp:nvSpPr>
      <dsp:spPr>
        <a:xfrm>
          <a:off x="252547" y="1231784"/>
          <a:ext cx="459176" cy="4591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54CFF-0906-43A1-BFA6-ECD6BCDB4779}">
      <dsp:nvSpPr>
        <dsp:cNvPr id="0" name=""/>
        <dsp:cNvSpPr/>
      </dsp:nvSpPr>
      <dsp:spPr>
        <a:xfrm>
          <a:off x="964270" y="1043939"/>
          <a:ext cx="6299658" cy="8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57" tIns="88357" rIns="88357" bIns="88357" numCol="1" spcCol="1270" anchor="ctr" anchorCtr="0">
          <a:noAutofit/>
        </a:bodyPr>
        <a:lstStyle/>
        <a:p>
          <a:pPr marL="0" lvl="0" indent="0" algn="l" defTabSz="889000">
            <a:lnSpc>
              <a:spcPct val="100000"/>
            </a:lnSpc>
            <a:spcBef>
              <a:spcPct val="0"/>
            </a:spcBef>
            <a:spcAft>
              <a:spcPct val="35000"/>
            </a:spcAft>
            <a:buNone/>
          </a:pPr>
          <a:r>
            <a:rPr lang="en-US" sz="2000" kern="1200"/>
            <a:t>Quarterly Virtual Meeting of the Task Force</a:t>
          </a:r>
        </a:p>
      </dsp:txBody>
      <dsp:txXfrm>
        <a:off x="964270" y="1043939"/>
        <a:ext cx="6299658" cy="834866"/>
      </dsp:txXfrm>
    </dsp:sp>
    <dsp:sp modelId="{0AF1097D-0CD8-4E7A-A690-58BC1184133E}">
      <dsp:nvSpPr>
        <dsp:cNvPr id="0" name=""/>
        <dsp:cNvSpPr/>
      </dsp:nvSpPr>
      <dsp:spPr>
        <a:xfrm>
          <a:off x="0" y="2087522"/>
          <a:ext cx="7263929" cy="834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20835-3E51-460A-B071-C90ACAC955DC}">
      <dsp:nvSpPr>
        <dsp:cNvPr id="0" name=""/>
        <dsp:cNvSpPr/>
      </dsp:nvSpPr>
      <dsp:spPr>
        <a:xfrm>
          <a:off x="252547" y="2275367"/>
          <a:ext cx="459176" cy="4591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AC89C-EB00-4A83-8DC7-771857865FDB}">
      <dsp:nvSpPr>
        <dsp:cNvPr id="0" name=""/>
        <dsp:cNvSpPr/>
      </dsp:nvSpPr>
      <dsp:spPr>
        <a:xfrm>
          <a:off x="964270" y="2087522"/>
          <a:ext cx="3268768" cy="8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57" tIns="88357" rIns="88357" bIns="88357" numCol="1" spcCol="1270" anchor="ctr" anchorCtr="0">
          <a:noAutofit/>
        </a:bodyPr>
        <a:lstStyle/>
        <a:p>
          <a:pPr marL="0" lvl="0" indent="0" algn="l" defTabSz="889000">
            <a:lnSpc>
              <a:spcPct val="100000"/>
            </a:lnSpc>
            <a:spcBef>
              <a:spcPct val="0"/>
            </a:spcBef>
            <a:spcAft>
              <a:spcPct val="35000"/>
            </a:spcAft>
            <a:buNone/>
          </a:pPr>
          <a:r>
            <a:rPr lang="en-US" sz="2000" kern="1200"/>
            <a:t>Recruitment and Expansion of membership</a:t>
          </a:r>
        </a:p>
      </dsp:txBody>
      <dsp:txXfrm>
        <a:off x="964270" y="2087522"/>
        <a:ext cx="3268768" cy="834866"/>
      </dsp:txXfrm>
    </dsp:sp>
    <dsp:sp modelId="{D452A464-6990-4067-B5B5-7CD3F51C46DF}">
      <dsp:nvSpPr>
        <dsp:cNvPr id="0" name=""/>
        <dsp:cNvSpPr/>
      </dsp:nvSpPr>
      <dsp:spPr>
        <a:xfrm>
          <a:off x="4233038" y="2087522"/>
          <a:ext cx="3030890" cy="83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57" tIns="88357" rIns="88357" bIns="88357" numCol="1" spcCol="1270" anchor="ctr" anchorCtr="0">
          <a:noAutofit/>
        </a:bodyPr>
        <a:lstStyle/>
        <a:p>
          <a:pPr marL="0" lvl="0" indent="0" algn="l" defTabSz="488950">
            <a:lnSpc>
              <a:spcPct val="100000"/>
            </a:lnSpc>
            <a:spcBef>
              <a:spcPct val="0"/>
            </a:spcBef>
            <a:spcAft>
              <a:spcPct val="35000"/>
            </a:spcAft>
            <a:buNone/>
          </a:pPr>
          <a:r>
            <a:rPr lang="en-US" sz="1100" b="1" kern="1200"/>
            <a:t>BUILD OUT THE TEAM   </a:t>
          </a:r>
          <a:endParaRPr lang="en-US" sz="1100" kern="1200"/>
        </a:p>
      </dsp:txBody>
      <dsp:txXfrm>
        <a:off x="4233038" y="2087522"/>
        <a:ext cx="3030890" cy="8348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7T17:22:25.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2,'67'3,"106"18,-156-18,-12-2,14 1,-1 1,0 2,30 9,-30-6,0-2,0 0,2-2,-1 0,0-1,0-1,36 0,-52-2,39 0,-1-1,0-3,64-12,-12-3,-89 17,0 1,-1-1,0 1,0-1,1-1,-1 1,0 0,4-4,-5 3,1 1,0-1,0 0,0 1,1 1,-1-2,1 2,-1-1,6-1,22-1,-17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7T17:22:30.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 86,'23'1,"-1"2,-1 1,1 0,37 14,16 3,-16-10,-36-7,0 0,1 2,41 16,-51-17,1 0,0-1,1-1,28 4,-23-5,0 1,20 7,-13-1,1-2,-1-1,1 0,0-3,33 2,-41-6,5 2,-2-2,1 0,41-9,-50 7,0 1,-1 0,19 1,-23 2,-2-1,2-1,-1 1,0-1,0-1,0-1,-1 1,1-1,18-8,-24 9,5-3,-1 0,-1 0,11-9,-17 13,1 1,-2-2,2 1,-1 0,0-1,1 1,-2-1,1 2,0-2,0 1,-1-1,1 1,0-2,0 2,-1-1,0 1,0-1,1 1,-1-1,0 0,0 1,0-1,0 0,-1 0,1-2,-1 2,0 1,0-1,0 1,0-1,0 2,0-2,-1 1,1 0,0 0,0 0,-1 0,1 0,-1 0,1 1,-1-1,1 0,-2 0,2 1,-1 0,-2-1,-40-4,35 5,-29-1,-5-1,-78-13,-23-15,127 27,-1-1,1-1,1 0,-20-8,10 4,0 0,-1 3,-1 0,-39-3,55 8,1 1,0 0,0 0,0 1,0 0,-22 7,15-3,0 2,1 0,-22 13,29-14,-1-1,1-1,-1 1,1-1,-1-1,-1 0,1 0,0-2,0 1,-1-1,1-1,-1 0,-10-1,19 0,1 0,0 0,0 1,-1-2,1 1,1 0,-2 0,2 0,-4-4,4 4,0 0,0 0,1 0,-2 1,1-1,1 0,-2 0,1 1,0-1,0 0,0 0,0 1,-1 0,2-1,-2 1,1-1,-1 1,1 0,0 0,-1 0,2 0,-2 0,1 0,-1 0,1 0,0 1,-1-1,2 1,-2-1,1 0,0 1,-1-1,0 2,-5 4,0 0,0 0,-8 11,11-12,0 0,-1 0,1-1,-1 1,0-1,0-1,0 1,-1 0,-8 3,2-3,0-1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01D2E50-A97F-EEC0-48D5-6361272C154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5123" name="Rectangle 3">
            <a:extLst>
              <a:ext uri="{FF2B5EF4-FFF2-40B4-BE49-F238E27FC236}">
                <a16:creationId xmlns:a16="http://schemas.microsoft.com/office/drawing/2014/main" id="{73A828A8-58DC-DC13-EB0A-EB0D00B0917C}"/>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6628" name="Rectangle 4">
            <a:extLst>
              <a:ext uri="{FF2B5EF4-FFF2-40B4-BE49-F238E27FC236}">
                <a16:creationId xmlns:a16="http://schemas.microsoft.com/office/drawing/2014/main" id="{E3505238-0BA7-FB42-DAA2-DCEA9611541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66D8898-46B3-557F-0B5B-846920710692}"/>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FCBA45FD-DF29-E10F-F1B2-436D812DCC55}"/>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5127" name="Rectangle 7">
            <a:extLst>
              <a:ext uri="{FF2B5EF4-FFF2-40B4-BE49-F238E27FC236}">
                <a16:creationId xmlns:a16="http://schemas.microsoft.com/office/drawing/2014/main" id="{31EB4ECD-CB90-F368-5CDC-204E738880E6}"/>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78524995-9FCE-4EE0-9E93-6D6AE91B83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ahns.info/wp-content/uploads/2024/04/Dental-Restoration_AHNSrecon-edit.pdf" TargetMode="External"/><Relationship Id="rId3" Type="http://schemas.openxmlformats.org/officeDocument/2006/relationships/hyperlink" Target="https://www.ahns.info/wp-content/uploads/2024/04/Intro-and-FAQs-AHNSrecon.pdf" TargetMode="External"/><Relationship Id="rId7" Type="http://schemas.openxmlformats.org/officeDocument/2006/relationships/hyperlink" Target="https://www.ahns.info/wp-content/uploads/2024/04/ORN-AHNSrecon.pdf"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www.ahns.info/wp-content/uploads/2024/04/Phys-Therapy-Edu-AHNSrecon.pdf" TargetMode="External"/><Relationship Id="rId5" Type="http://schemas.openxmlformats.org/officeDocument/2006/relationships/hyperlink" Target="https://www.ahns.info/wp-content/uploads/2024/04/Speech-and-Swallowing-AHNSrecon.pdf" TargetMode="External"/><Relationship Id="rId4" Type="http://schemas.openxmlformats.org/officeDocument/2006/relationships/hyperlink" Target="https://www.ahns.info/wp-content/uploads/2024/04/What-to-expect-after-surgery-AHNSrecon.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2082BDD-3E72-8E03-BAEB-0BE68E0A9A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B0453A3-1A37-4FE1-A54E-2A0E12543F03}" type="slidenum">
              <a:rPr lang="en-US" altLang="en-US" sz="1300" smtClean="0">
                <a:solidFill>
                  <a:srgbClr val="000000"/>
                </a:solidFill>
              </a:rPr>
              <a:pPr/>
              <a:t>1</a:t>
            </a:fld>
            <a:endParaRPr lang="en-US" altLang="en-US" sz="1300">
              <a:solidFill>
                <a:srgbClr val="000000"/>
              </a:solidFill>
            </a:endParaRPr>
          </a:p>
        </p:txBody>
      </p:sp>
      <p:sp>
        <p:nvSpPr>
          <p:cNvPr id="28675" name="Rectangle 1026">
            <a:extLst>
              <a:ext uri="{FF2B5EF4-FFF2-40B4-BE49-F238E27FC236}">
                <a16:creationId xmlns:a16="http://schemas.microsoft.com/office/drawing/2014/main" id="{99CA2DDA-CA13-AC41-A9C1-EB2158C1A3B9}"/>
              </a:ext>
            </a:extLst>
          </p:cNvPr>
          <p:cNvSpPr>
            <a:spLocks noGrp="1" noRot="1" noChangeAspect="1" noChangeArrowheads="1" noTextEdit="1"/>
          </p:cNvSpPr>
          <p:nvPr>
            <p:ph type="sldImg"/>
          </p:nvPr>
        </p:nvSpPr>
        <p:spPr>
          <a:ln/>
        </p:spPr>
      </p:sp>
      <p:sp>
        <p:nvSpPr>
          <p:cNvPr id="28676" name="Rectangle 1027">
            <a:extLst>
              <a:ext uri="{FF2B5EF4-FFF2-40B4-BE49-F238E27FC236}">
                <a16:creationId xmlns:a16="http://schemas.microsoft.com/office/drawing/2014/main" id="{6EE99191-3BE5-98A4-F7C0-EFE11110D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A2AAB83-5216-4A3E-B259-303459885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2CD986F-FB53-403E-91B4-37E3F4E5D865}" type="slidenum">
              <a:rPr lang="en-US" altLang="en-US" sz="1300" smtClean="0">
                <a:solidFill>
                  <a:srgbClr val="000000"/>
                </a:solidFill>
              </a:rPr>
              <a:pPr/>
              <a:t>24</a:t>
            </a:fld>
            <a:endParaRPr lang="en-US" altLang="en-US" sz="1300">
              <a:solidFill>
                <a:srgbClr val="000000"/>
              </a:solidFill>
            </a:endParaRPr>
          </a:p>
        </p:txBody>
      </p:sp>
      <p:sp>
        <p:nvSpPr>
          <p:cNvPr id="57347" name="Rectangle 1026">
            <a:extLst>
              <a:ext uri="{FF2B5EF4-FFF2-40B4-BE49-F238E27FC236}">
                <a16:creationId xmlns:a16="http://schemas.microsoft.com/office/drawing/2014/main" id="{F68CEC9C-5EFE-B543-298B-141308D3E236}"/>
              </a:ext>
            </a:extLst>
          </p:cNvPr>
          <p:cNvSpPr>
            <a:spLocks noGrp="1" noRot="1" noChangeAspect="1" noChangeArrowheads="1" noTextEdit="1"/>
          </p:cNvSpPr>
          <p:nvPr>
            <p:ph type="sldImg"/>
          </p:nvPr>
        </p:nvSpPr>
        <p:spPr>
          <a:ln/>
        </p:spPr>
      </p:sp>
      <p:sp>
        <p:nvSpPr>
          <p:cNvPr id="57348" name="Rectangle 1027">
            <a:extLst>
              <a:ext uri="{FF2B5EF4-FFF2-40B4-BE49-F238E27FC236}">
                <a16:creationId xmlns:a16="http://schemas.microsoft.com/office/drawing/2014/main" id="{AA4A587E-A1FF-25FF-18C1-C4B4CD81E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43</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Has been </a:t>
            </a:r>
            <a:r>
              <a:rPr lang="en-US" altLang="en-US" dirty="0" err="1"/>
              <a:t>th</a:t>
            </a:r>
            <a:r>
              <a:rPr lang="en-US" altLang="en-US" dirty="0"/>
              <a:t> exported </a:t>
            </a:r>
            <a:r>
              <a:rPr lang="en-US" altLang="en-US" dirty="0" err="1"/>
              <a:t>acs</a:t>
            </a:r>
            <a:r>
              <a:rPr lang="en-US" altLang="en-US" dirty="0"/>
              <a:t> </a:t>
            </a:r>
            <a:r>
              <a:rPr lang="en-US" altLang="en-US" dirty="0" err="1"/>
              <a:t>ciuyrse</a:t>
            </a:r>
            <a:r>
              <a:rPr lang="en-US" altLang="en-US"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44</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427224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45</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208683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46</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196264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47</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99854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52</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Book" panose="02000503020000020003"/>
              </a:rPr>
              <a:t>Developed monthly infographics (6-8 in the past year) with more planned</a:t>
            </a:r>
          </a:p>
          <a:p>
            <a:pPr>
              <a:lnSpc>
                <a:spcPct val="110000"/>
              </a:lnSpc>
              <a:spcBef>
                <a:spcPts val="0"/>
              </a:spcBef>
            </a:pPr>
            <a:r>
              <a:rPr lang="en-US" sz="1200" dirty="0">
                <a:latin typeface="Avenir Book" panose="02000503020000020003"/>
              </a:rPr>
              <a:t>Five-Minute Interview Series: 2 completed by Joseph Curry featuring Nabil Saba and Sana Karam with several more in the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venir Book" panose="02000503020000020003"/>
            </a:endParaRPr>
          </a:p>
          <a:p>
            <a:endParaRPr lang="en-US" dirty="0"/>
          </a:p>
        </p:txBody>
      </p:sp>
      <p:sp>
        <p:nvSpPr>
          <p:cNvPr id="4" name="Slide Number Placeholder 3"/>
          <p:cNvSpPr>
            <a:spLocks noGrp="1"/>
          </p:cNvSpPr>
          <p:nvPr>
            <p:ph type="sldNum" sz="quarter" idx="5"/>
          </p:nvPr>
        </p:nvSpPr>
        <p:spPr/>
        <p:txBody>
          <a:bodyPr/>
          <a:lstStyle/>
          <a:p>
            <a:fld id="{7D1064AA-63B7-AF4B-9CCD-C75528AD981B}" type="slidenum">
              <a:rPr lang="en-US" smtClean="0"/>
              <a:t>63</a:t>
            </a:fld>
            <a:endParaRPr lang="en-US" dirty="0"/>
          </a:p>
        </p:txBody>
      </p:sp>
    </p:spTree>
    <p:extLst>
      <p:ext uri="{BB962C8B-B14F-4D97-AF65-F5344CB8AC3E}">
        <p14:creationId xmlns:p14="http://schemas.microsoft.com/office/powerpoint/2010/main" val="151805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Book" panose="02000503020000020003"/>
              </a:rPr>
              <a:t>Developed monthly infographics (6-8 in the past year) with more planned</a:t>
            </a:r>
          </a:p>
          <a:p>
            <a:endParaRPr lang="en-US" dirty="0"/>
          </a:p>
        </p:txBody>
      </p:sp>
      <p:sp>
        <p:nvSpPr>
          <p:cNvPr id="4" name="Slide Number Placeholder 3"/>
          <p:cNvSpPr>
            <a:spLocks noGrp="1"/>
          </p:cNvSpPr>
          <p:nvPr>
            <p:ph type="sldNum" sz="quarter" idx="5"/>
          </p:nvPr>
        </p:nvSpPr>
        <p:spPr/>
        <p:txBody>
          <a:bodyPr/>
          <a:lstStyle/>
          <a:p>
            <a:fld id="{7D1064AA-63B7-AF4B-9CCD-C75528AD981B}" type="slidenum">
              <a:rPr lang="en-US" smtClean="0"/>
              <a:t>64</a:t>
            </a:fld>
            <a:endParaRPr lang="en-US" dirty="0"/>
          </a:p>
        </p:txBody>
      </p:sp>
    </p:spTree>
    <p:extLst>
      <p:ext uri="{BB962C8B-B14F-4D97-AF65-F5344CB8AC3E}">
        <p14:creationId xmlns:p14="http://schemas.microsoft.com/office/powerpoint/2010/main" val="273569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8D257D-E6E5-FA75-4F96-8CF61DEBE4B8}" type="slidenum">
              <a:rPr/>
              <a:t>73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9BB4CF2-761E-0FBA-91F9-978D5C9E6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B64466D-5933-4298-BBA0-BBE9F2ED05E4}" type="slidenum">
              <a:rPr lang="en-US" altLang="en-US" sz="1300" smtClean="0">
                <a:solidFill>
                  <a:srgbClr val="000000"/>
                </a:solidFill>
              </a:rPr>
              <a:pPr/>
              <a:t>3</a:t>
            </a:fld>
            <a:endParaRPr lang="en-US" altLang="en-US" sz="1300">
              <a:solidFill>
                <a:srgbClr val="000000"/>
              </a:solidFill>
            </a:endParaRPr>
          </a:p>
        </p:txBody>
      </p:sp>
      <p:sp>
        <p:nvSpPr>
          <p:cNvPr id="5123" name="Rectangle 1026">
            <a:extLst>
              <a:ext uri="{FF2B5EF4-FFF2-40B4-BE49-F238E27FC236}">
                <a16:creationId xmlns:a16="http://schemas.microsoft.com/office/drawing/2014/main" id="{2970F2AC-7D0C-F2B3-A88C-8B8F77099038}"/>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4C0A7CF7-F6B4-B815-36C5-9CE20BB62D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solidFill>
                  <a:srgbClr val="333333"/>
                </a:solidFill>
                <a:effectLst/>
                <a:latin typeface="Lato" panose="020F0502020204030203" pitchFamily="34" charset="0"/>
              </a:rPr>
              <a:t>Head and Neck Reconstruction- Information for Patients</a:t>
            </a:r>
          </a:p>
          <a:p>
            <a:pPr algn="l"/>
            <a:r>
              <a:rPr lang="en-US" b="0" i="0" dirty="0">
                <a:solidFill>
                  <a:srgbClr val="333333"/>
                </a:solidFill>
                <a:effectLst/>
                <a:highlight>
                  <a:srgbClr val="FFFFFF"/>
                </a:highlight>
                <a:latin typeface="Lato" panose="020F0502020204030203" pitchFamily="34" charset="0"/>
              </a:rPr>
              <a:t>Click on the links below to access downloadable PDFs.</a:t>
            </a:r>
          </a:p>
          <a:p>
            <a:pPr algn="l"/>
            <a:r>
              <a:rPr lang="en-US" b="0" i="0" dirty="0">
                <a:solidFill>
                  <a:srgbClr val="333333"/>
                </a:solidFill>
                <a:effectLst/>
                <a:highlight>
                  <a:srgbClr val="FFFFFF"/>
                </a:highlight>
                <a:latin typeface="Lato" panose="020F0502020204030203" pitchFamily="34" charset="0"/>
              </a:rPr>
              <a:t>1. </a:t>
            </a:r>
            <a:r>
              <a:rPr lang="en-US" b="0" i="0" u="none" strike="noStrike" dirty="0">
                <a:solidFill>
                  <a:srgbClr val="800030"/>
                </a:solidFill>
                <a:effectLst/>
                <a:highlight>
                  <a:srgbClr val="FFFFFF"/>
                </a:highlight>
                <a:latin typeface="Lato" panose="020F0502020204030203" pitchFamily="34" charset="0"/>
                <a:hlinkClick r:id="rId3"/>
              </a:rPr>
              <a:t>Introduction and FAQs</a:t>
            </a:r>
            <a:br>
              <a:rPr lang="en-US" b="0" i="0" dirty="0">
                <a:solidFill>
                  <a:srgbClr val="333333"/>
                </a:solidFill>
                <a:effectLst/>
                <a:highlight>
                  <a:srgbClr val="FFFFFF"/>
                </a:highlight>
                <a:latin typeface="Lato" panose="020F0502020204030203" pitchFamily="34" charset="0"/>
              </a:rPr>
            </a:br>
            <a:r>
              <a:rPr lang="en-US" b="0" i="0" dirty="0">
                <a:solidFill>
                  <a:srgbClr val="333333"/>
                </a:solidFill>
                <a:effectLst/>
                <a:highlight>
                  <a:srgbClr val="FFFFFF"/>
                </a:highlight>
                <a:latin typeface="Lato" panose="020F0502020204030203" pitchFamily="34" charset="0"/>
              </a:rPr>
              <a:t>2. </a:t>
            </a:r>
            <a:r>
              <a:rPr lang="en-US" b="0" i="0" u="none" strike="noStrike" dirty="0">
                <a:solidFill>
                  <a:srgbClr val="800030"/>
                </a:solidFill>
                <a:effectLst/>
                <a:highlight>
                  <a:srgbClr val="FFFFFF"/>
                </a:highlight>
                <a:latin typeface="Lato" panose="020F0502020204030203" pitchFamily="34" charset="0"/>
                <a:hlinkClick r:id="rId4"/>
              </a:rPr>
              <a:t>What to expect after surgery</a:t>
            </a:r>
            <a:br>
              <a:rPr lang="en-US" b="0" i="0" dirty="0">
                <a:solidFill>
                  <a:srgbClr val="333333"/>
                </a:solidFill>
                <a:effectLst/>
                <a:highlight>
                  <a:srgbClr val="FFFFFF"/>
                </a:highlight>
                <a:latin typeface="Lato" panose="020F0502020204030203" pitchFamily="34" charset="0"/>
              </a:rPr>
            </a:br>
            <a:r>
              <a:rPr lang="en-US" b="0" i="0" dirty="0">
                <a:solidFill>
                  <a:srgbClr val="333333"/>
                </a:solidFill>
                <a:effectLst/>
                <a:highlight>
                  <a:srgbClr val="FFFFFF"/>
                </a:highlight>
                <a:latin typeface="Lato" panose="020F0502020204030203" pitchFamily="34" charset="0"/>
              </a:rPr>
              <a:t>3. </a:t>
            </a:r>
            <a:r>
              <a:rPr lang="en-US" b="0" i="0" u="none" strike="noStrike" dirty="0">
                <a:solidFill>
                  <a:srgbClr val="800030"/>
                </a:solidFill>
                <a:effectLst/>
                <a:highlight>
                  <a:srgbClr val="FFFFFF"/>
                </a:highlight>
                <a:latin typeface="Lato" panose="020F0502020204030203" pitchFamily="34" charset="0"/>
                <a:hlinkClick r:id="rId5"/>
              </a:rPr>
              <a:t>Speech and Swallowing after Reconstruction</a:t>
            </a:r>
            <a:br>
              <a:rPr lang="en-US" b="0" i="0" dirty="0">
                <a:solidFill>
                  <a:srgbClr val="333333"/>
                </a:solidFill>
                <a:effectLst/>
                <a:highlight>
                  <a:srgbClr val="FFFFFF"/>
                </a:highlight>
                <a:latin typeface="Lato" panose="020F0502020204030203" pitchFamily="34" charset="0"/>
              </a:rPr>
            </a:br>
            <a:r>
              <a:rPr lang="en-US" b="0" i="0" dirty="0">
                <a:solidFill>
                  <a:srgbClr val="333333"/>
                </a:solidFill>
                <a:effectLst/>
                <a:highlight>
                  <a:srgbClr val="FFFFFF"/>
                </a:highlight>
                <a:latin typeface="Lato" panose="020F0502020204030203" pitchFamily="34" charset="0"/>
              </a:rPr>
              <a:t>4. </a:t>
            </a:r>
            <a:r>
              <a:rPr lang="en-US" b="0" i="0" u="none" strike="noStrike" dirty="0">
                <a:solidFill>
                  <a:srgbClr val="800030"/>
                </a:solidFill>
                <a:effectLst/>
                <a:highlight>
                  <a:srgbClr val="FFFFFF"/>
                </a:highlight>
                <a:latin typeface="Lato" panose="020F0502020204030203" pitchFamily="34" charset="0"/>
                <a:hlinkClick r:id="rId6"/>
              </a:rPr>
              <a:t>Physical Therapy after Head and Neck Reconstruction</a:t>
            </a:r>
            <a:br>
              <a:rPr lang="en-US" b="0" i="0" dirty="0">
                <a:solidFill>
                  <a:srgbClr val="333333"/>
                </a:solidFill>
                <a:effectLst/>
                <a:highlight>
                  <a:srgbClr val="FFFFFF"/>
                </a:highlight>
                <a:latin typeface="Lato" panose="020F0502020204030203" pitchFamily="34" charset="0"/>
              </a:rPr>
            </a:br>
            <a:r>
              <a:rPr lang="en-US" b="0" i="0" dirty="0">
                <a:solidFill>
                  <a:srgbClr val="333333"/>
                </a:solidFill>
                <a:effectLst/>
                <a:highlight>
                  <a:srgbClr val="FFFFFF"/>
                </a:highlight>
                <a:latin typeface="Lato" panose="020F0502020204030203" pitchFamily="34" charset="0"/>
              </a:rPr>
              <a:t>5. </a:t>
            </a:r>
            <a:r>
              <a:rPr lang="en-US" b="0" i="0" u="none" strike="noStrike" dirty="0">
                <a:solidFill>
                  <a:srgbClr val="800030"/>
                </a:solidFill>
                <a:effectLst/>
                <a:highlight>
                  <a:srgbClr val="FFFFFF"/>
                </a:highlight>
                <a:latin typeface="Lato" panose="020F0502020204030203" pitchFamily="34" charset="0"/>
                <a:hlinkClick r:id="rId7"/>
              </a:rPr>
              <a:t>Reconstruction for Osteoradionecrosis</a:t>
            </a:r>
            <a:br>
              <a:rPr lang="en-US" b="0" i="0" dirty="0">
                <a:solidFill>
                  <a:srgbClr val="333333"/>
                </a:solidFill>
                <a:effectLst/>
                <a:highlight>
                  <a:srgbClr val="FFFFFF"/>
                </a:highlight>
                <a:latin typeface="Lato" panose="020F0502020204030203" pitchFamily="34" charset="0"/>
              </a:rPr>
            </a:br>
            <a:r>
              <a:rPr lang="en-US" b="0" i="0" dirty="0">
                <a:solidFill>
                  <a:srgbClr val="333333"/>
                </a:solidFill>
                <a:effectLst/>
                <a:highlight>
                  <a:srgbClr val="FFFFFF"/>
                </a:highlight>
                <a:latin typeface="Lato" panose="020F0502020204030203" pitchFamily="34" charset="0"/>
              </a:rPr>
              <a:t>6. </a:t>
            </a:r>
            <a:r>
              <a:rPr lang="en-US" b="0" i="0" u="none" strike="noStrike" dirty="0">
                <a:solidFill>
                  <a:srgbClr val="800030"/>
                </a:solidFill>
                <a:effectLst/>
                <a:highlight>
                  <a:srgbClr val="FFFFFF"/>
                </a:highlight>
                <a:latin typeface="Lato" panose="020F0502020204030203" pitchFamily="34" charset="0"/>
                <a:hlinkClick r:id="rId8"/>
              </a:rPr>
              <a:t>Dental Restoration</a:t>
            </a:r>
            <a:endParaRPr lang="en-US" b="0" i="0" dirty="0">
              <a:solidFill>
                <a:srgbClr val="333333"/>
              </a:solidFill>
              <a:effectLst/>
              <a:highlight>
                <a:srgbClr val="FFFFFF"/>
              </a:highligh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4C9EC308-C3D5-4820-B497-98CF6D09BEE4}" type="slidenum">
              <a:rPr lang="en-US" smtClean="0"/>
              <a:t>76</a:t>
            </a:fld>
            <a:endParaRPr lang="en-US"/>
          </a:p>
        </p:txBody>
      </p:sp>
    </p:spTree>
    <p:extLst>
      <p:ext uri="{BB962C8B-B14F-4D97-AF65-F5344CB8AC3E}">
        <p14:creationId xmlns:p14="http://schemas.microsoft.com/office/powerpoint/2010/main" val="3514352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807C457A-ED24-024C-0E24-9D4025B0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E30ACDF-EC2C-4F4C-8631-057B08EAD9ED}" type="slidenum">
              <a:rPr lang="en-US" altLang="en-US" sz="1300" smtClean="0">
                <a:solidFill>
                  <a:srgbClr val="000000"/>
                </a:solidFill>
              </a:rPr>
              <a:pPr/>
              <a:t>79</a:t>
            </a:fld>
            <a:endParaRPr lang="en-US" altLang="en-US" sz="1300">
              <a:solidFill>
                <a:srgbClr val="000000"/>
              </a:solidFill>
            </a:endParaRPr>
          </a:p>
        </p:txBody>
      </p:sp>
      <p:sp>
        <p:nvSpPr>
          <p:cNvPr id="164867" name="Rectangle 1026">
            <a:extLst>
              <a:ext uri="{FF2B5EF4-FFF2-40B4-BE49-F238E27FC236}">
                <a16:creationId xmlns:a16="http://schemas.microsoft.com/office/drawing/2014/main" id="{A0E1E902-BD22-E41D-FFD8-BD4434037AFF}"/>
              </a:ext>
            </a:extLst>
          </p:cNvPr>
          <p:cNvSpPr>
            <a:spLocks noGrp="1" noRot="1" noChangeAspect="1" noChangeArrowheads="1" noTextEdit="1"/>
          </p:cNvSpPr>
          <p:nvPr>
            <p:ph type="sldImg"/>
          </p:nvPr>
        </p:nvSpPr>
        <p:spPr>
          <a:ln/>
        </p:spPr>
      </p:sp>
      <p:sp>
        <p:nvSpPr>
          <p:cNvPr id="164868" name="Rectangle 1027">
            <a:extLst>
              <a:ext uri="{FF2B5EF4-FFF2-40B4-BE49-F238E27FC236}">
                <a16:creationId xmlns:a16="http://schemas.microsoft.com/office/drawing/2014/main" id="{165FDEFF-1A47-F898-411D-53068D45FF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D1A4834-05D1-1A43-9E9E-8BEAE0EB4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6AB181A-4075-446D-BF5F-18967C346FBF}" type="slidenum">
              <a:rPr lang="en-US" altLang="en-US" sz="1300" smtClean="0">
                <a:solidFill>
                  <a:srgbClr val="000000"/>
                </a:solidFill>
              </a:rPr>
              <a:pPr/>
              <a:t>80</a:t>
            </a:fld>
            <a:endParaRPr lang="en-US" altLang="en-US" sz="1300">
              <a:solidFill>
                <a:srgbClr val="000000"/>
              </a:solidFill>
            </a:endParaRPr>
          </a:p>
        </p:txBody>
      </p:sp>
      <p:sp>
        <p:nvSpPr>
          <p:cNvPr id="15363" name="Rectangle 1026">
            <a:extLst>
              <a:ext uri="{FF2B5EF4-FFF2-40B4-BE49-F238E27FC236}">
                <a16:creationId xmlns:a16="http://schemas.microsoft.com/office/drawing/2014/main" id="{3A5DC027-16B2-0C43-7CAC-16548BF7CFC0}"/>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F158BCCF-C6E2-B61C-3261-5D0DB8754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961B52C-8DE9-74B3-EA8D-91BFDC7B2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9A3CE6C-B653-446D-AB52-7CCB9AAFF9AB}" type="slidenum">
              <a:rPr lang="en-US" altLang="en-US" sz="1300" smtClean="0">
                <a:solidFill>
                  <a:srgbClr val="000000"/>
                </a:solidFill>
              </a:rPr>
              <a:pPr/>
              <a:t>4</a:t>
            </a:fld>
            <a:endParaRPr lang="en-US" altLang="en-US" sz="1300">
              <a:solidFill>
                <a:srgbClr val="000000"/>
              </a:solidFill>
            </a:endParaRPr>
          </a:p>
        </p:txBody>
      </p:sp>
      <p:sp>
        <p:nvSpPr>
          <p:cNvPr id="7171" name="Rectangle 1026">
            <a:extLst>
              <a:ext uri="{FF2B5EF4-FFF2-40B4-BE49-F238E27FC236}">
                <a16:creationId xmlns:a16="http://schemas.microsoft.com/office/drawing/2014/main" id="{E88A77D4-6592-FE62-FCD2-B796250FE0EC}"/>
              </a:ext>
            </a:extLst>
          </p:cNvPr>
          <p:cNvSpPr>
            <a:spLocks noGrp="1" noRot="1" noChangeAspect="1" noChangeArrowheads="1" noTextEdit="1"/>
          </p:cNvSpPr>
          <p:nvPr>
            <p:ph type="sldImg"/>
          </p:nvPr>
        </p:nvSpPr>
        <p:spPr>
          <a:ln/>
        </p:spPr>
      </p:sp>
      <p:sp>
        <p:nvSpPr>
          <p:cNvPr id="7172" name="Rectangle 1027">
            <a:extLst>
              <a:ext uri="{FF2B5EF4-FFF2-40B4-BE49-F238E27FC236}">
                <a16:creationId xmlns:a16="http://schemas.microsoft.com/office/drawing/2014/main" id="{8C34D7BC-B7A6-F39C-3AE3-C6F9C06DFC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FC09BE5-B419-F585-B8C1-3BDB6ACA9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7E7CC2B-F809-4D64-B0AD-ED5400D52F64}" type="slidenum">
              <a:rPr lang="en-US" altLang="en-US" sz="1300" smtClean="0">
                <a:solidFill>
                  <a:srgbClr val="000000"/>
                </a:solidFill>
              </a:rPr>
              <a:pPr/>
              <a:t>5</a:t>
            </a:fld>
            <a:endParaRPr lang="en-US" altLang="en-US" sz="1300">
              <a:solidFill>
                <a:srgbClr val="000000"/>
              </a:solidFill>
            </a:endParaRPr>
          </a:p>
        </p:txBody>
      </p:sp>
      <p:sp>
        <p:nvSpPr>
          <p:cNvPr id="9219" name="Rectangle 1026">
            <a:extLst>
              <a:ext uri="{FF2B5EF4-FFF2-40B4-BE49-F238E27FC236}">
                <a16:creationId xmlns:a16="http://schemas.microsoft.com/office/drawing/2014/main" id="{F4541988-7827-8A49-8C32-A62889CC2DCE}"/>
              </a:ext>
            </a:extLst>
          </p:cNvPr>
          <p:cNvSpPr>
            <a:spLocks noGrp="1" noRot="1" noChangeAspect="1" noChangeArrowheads="1" noTextEdit="1"/>
          </p:cNvSpPr>
          <p:nvPr>
            <p:ph type="sldImg"/>
          </p:nvPr>
        </p:nvSpPr>
        <p:spPr>
          <a:ln/>
        </p:spPr>
      </p:sp>
      <p:sp>
        <p:nvSpPr>
          <p:cNvPr id="9220" name="Rectangle 1027">
            <a:extLst>
              <a:ext uri="{FF2B5EF4-FFF2-40B4-BE49-F238E27FC236}">
                <a16:creationId xmlns:a16="http://schemas.microsoft.com/office/drawing/2014/main" id="{6AA39392-8410-534F-0167-1F3CE2FB4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81CF7B3-77C1-75D7-5FEF-452BE9C820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DC9DA21-C323-401C-96BE-5FD864F65B6D}" type="slidenum">
              <a:rPr lang="en-US" altLang="en-US" sz="1300" smtClean="0">
                <a:solidFill>
                  <a:srgbClr val="000000"/>
                </a:solidFill>
              </a:rPr>
              <a:pPr/>
              <a:t>6</a:t>
            </a:fld>
            <a:endParaRPr lang="en-US" altLang="en-US" sz="1300">
              <a:solidFill>
                <a:srgbClr val="000000"/>
              </a:solidFill>
            </a:endParaRPr>
          </a:p>
        </p:txBody>
      </p:sp>
      <p:sp>
        <p:nvSpPr>
          <p:cNvPr id="11267" name="Rectangle 1026">
            <a:extLst>
              <a:ext uri="{FF2B5EF4-FFF2-40B4-BE49-F238E27FC236}">
                <a16:creationId xmlns:a16="http://schemas.microsoft.com/office/drawing/2014/main" id="{EE80508E-28E2-5810-84B8-0673DB2D8E70}"/>
              </a:ext>
            </a:extLst>
          </p:cNvPr>
          <p:cNvSpPr>
            <a:spLocks noGrp="1" noRot="1" noChangeAspect="1" noChangeArrowheads="1" noTextEdit="1"/>
          </p:cNvSpPr>
          <p:nvPr>
            <p:ph type="sldImg"/>
          </p:nvPr>
        </p:nvSpPr>
        <p:spPr>
          <a:ln/>
        </p:spPr>
      </p:sp>
      <p:sp>
        <p:nvSpPr>
          <p:cNvPr id="11268" name="Rectangle 1027">
            <a:extLst>
              <a:ext uri="{FF2B5EF4-FFF2-40B4-BE49-F238E27FC236}">
                <a16:creationId xmlns:a16="http://schemas.microsoft.com/office/drawing/2014/main" id="{3516D3B8-1A2F-6CC9-4660-39CD8D9322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339BB57-4CD9-EA61-4310-E7F27C4CE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C15D49B-CA10-4346-B920-BA0745D3536A}" type="slidenum">
              <a:rPr lang="en-US" altLang="en-US" sz="1300" smtClean="0">
                <a:solidFill>
                  <a:srgbClr val="000000"/>
                </a:solidFill>
              </a:rPr>
              <a:pPr/>
              <a:t>7</a:t>
            </a:fld>
            <a:endParaRPr lang="en-US" altLang="en-US" sz="1300">
              <a:solidFill>
                <a:srgbClr val="000000"/>
              </a:solidFill>
            </a:endParaRPr>
          </a:p>
        </p:txBody>
      </p:sp>
      <p:sp>
        <p:nvSpPr>
          <p:cNvPr id="13315" name="Rectangle 1026">
            <a:extLst>
              <a:ext uri="{FF2B5EF4-FFF2-40B4-BE49-F238E27FC236}">
                <a16:creationId xmlns:a16="http://schemas.microsoft.com/office/drawing/2014/main" id="{3AB8CA14-DC28-8367-047F-C414471ED9F5}"/>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1B006929-6A99-B5CA-B80C-710C874DE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AF2DEE4-CE87-A13A-E3B7-EB6682655A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24F2D30-5EC0-4D45-91EC-B20495EAEA47}" type="slidenum">
              <a:rPr lang="en-US" altLang="en-US" sz="1300" smtClean="0">
                <a:solidFill>
                  <a:srgbClr val="000000"/>
                </a:solidFill>
              </a:rPr>
              <a:pPr/>
              <a:t>8</a:t>
            </a:fld>
            <a:endParaRPr lang="en-US" altLang="en-US" sz="1300">
              <a:solidFill>
                <a:srgbClr val="000000"/>
              </a:solidFill>
            </a:endParaRPr>
          </a:p>
        </p:txBody>
      </p:sp>
      <p:sp>
        <p:nvSpPr>
          <p:cNvPr id="5123" name="Rectangle 1026">
            <a:extLst>
              <a:ext uri="{FF2B5EF4-FFF2-40B4-BE49-F238E27FC236}">
                <a16:creationId xmlns:a16="http://schemas.microsoft.com/office/drawing/2014/main" id="{2199B1AC-D61F-242D-1224-E60AA146E1F7}"/>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56172196-249F-7F6B-2E55-857047FC1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04B9546A-FC78-94FC-5135-96B5400891EC}"/>
              </a:ext>
            </a:extLst>
          </p:cNvPr>
          <p:cNvSpPr>
            <a:spLocks noGrp="1" noRot="1" noChangeAspect="1"/>
          </p:cNvSpPr>
          <p:nvPr>
            <p:ph type="sldImg"/>
          </p:nvPr>
        </p:nvSpPr>
        <p:spPr>
          <a:ln/>
        </p:spPr>
      </p:sp>
      <p:sp>
        <p:nvSpPr>
          <p:cNvPr id="21506" name="Notes Placeholder 2">
            <a:extLst>
              <a:ext uri="{FF2B5EF4-FFF2-40B4-BE49-F238E27FC236}">
                <a16:creationId xmlns:a16="http://schemas.microsoft.com/office/drawing/2014/main" id="{8A181A72-F61B-3C92-004F-3ABE6416D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F445CC2B-4B89-9C1B-1A0C-69FEDF4C6E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DF2713-9D59-D945-B6AB-AA63F7352185}"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20690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E42758A-DAED-9ECC-18B2-98946266C7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4827F5B-F523-48C5-A29B-87AEF4412D39}" type="slidenum">
              <a:rPr lang="en-US" altLang="en-US" sz="1300" smtClean="0">
                <a:solidFill>
                  <a:srgbClr val="000000"/>
                </a:solidFill>
              </a:rPr>
              <a:pPr/>
              <a:t>23</a:t>
            </a:fld>
            <a:endParaRPr lang="en-US" altLang="en-US" sz="1300">
              <a:solidFill>
                <a:srgbClr val="000000"/>
              </a:solidFill>
            </a:endParaRPr>
          </a:p>
        </p:txBody>
      </p:sp>
      <p:sp>
        <p:nvSpPr>
          <p:cNvPr id="55299" name="Rectangle 1026">
            <a:extLst>
              <a:ext uri="{FF2B5EF4-FFF2-40B4-BE49-F238E27FC236}">
                <a16:creationId xmlns:a16="http://schemas.microsoft.com/office/drawing/2014/main" id="{E849AA32-5609-AB1F-FF0D-8052E857F06B}"/>
              </a:ext>
            </a:extLst>
          </p:cNvPr>
          <p:cNvSpPr>
            <a:spLocks noGrp="1" noRot="1" noChangeAspect="1" noChangeArrowheads="1" noTextEdit="1"/>
          </p:cNvSpPr>
          <p:nvPr>
            <p:ph type="sldImg"/>
          </p:nvPr>
        </p:nvSpPr>
        <p:spPr>
          <a:ln/>
        </p:spPr>
      </p:sp>
      <p:sp>
        <p:nvSpPr>
          <p:cNvPr id="55300" name="Rectangle 1027">
            <a:extLst>
              <a:ext uri="{FF2B5EF4-FFF2-40B4-BE49-F238E27FC236}">
                <a16:creationId xmlns:a16="http://schemas.microsoft.com/office/drawing/2014/main" id="{3E86746E-0AA1-CFE0-B1FA-A72C26EA0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262505-EDF5-F930-8237-A1787EE1560F}"/>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EFDC9F-E8A9-938C-AAE2-C9024FF878A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B3686F-F1EB-F0BA-68CF-424CD36FEE2B}"/>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DF590B8-8BD1-435C-B674-369A82A377B8}" type="slidenum">
              <a:rPr lang="en-US" altLang="en-US"/>
              <a:pPr>
                <a:defRPr/>
              </a:pPr>
              <a:t>‹#›</a:t>
            </a:fld>
            <a:endParaRPr lang="en-US" altLang="en-US"/>
          </a:p>
        </p:txBody>
      </p:sp>
    </p:spTree>
    <p:extLst>
      <p:ext uri="{BB962C8B-B14F-4D97-AF65-F5344CB8AC3E}">
        <p14:creationId xmlns:p14="http://schemas.microsoft.com/office/powerpoint/2010/main" val="8037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33196CA2-E4CD-5E31-5C50-D9CDE4B52A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917397F-BD85-1E50-27A7-8283F25AFEB4}"/>
              </a:ext>
            </a:extLst>
          </p:cNvPr>
          <p:cNvSpPr>
            <a:spLocks noGrp="1" noChangeArrowheads="1"/>
          </p:cNvSpPr>
          <p:nvPr>
            <p:ph type="sldNum" sz="quarter" idx="11"/>
          </p:nvPr>
        </p:nvSpPr>
        <p:spPr>
          <a:ln/>
        </p:spPr>
        <p:txBody>
          <a:bodyPr/>
          <a:lstStyle>
            <a:lvl1pPr>
              <a:defRPr/>
            </a:lvl1pPr>
          </a:lstStyle>
          <a:p>
            <a:pPr>
              <a:defRPr/>
            </a:pPr>
            <a:fld id="{3D60E9A7-38FA-434D-8D05-2A4F89C9C1FC}" type="slidenum">
              <a:rPr lang="en-US" altLang="en-US"/>
              <a:pPr>
                <a:defRPr/>
              </a:pPr>
              <a:t>‹#›</a:t>
            </a:fld>
            <a:endParaRPr lang="en-US" altLang="en-US"/>
          </a:p>
        </p:txBody>
      </p:sp>
      <p:sp>
        <p:nvSpPr>
          <p:cNvPr id="7" name="Rectangle 14">
            <a:extLst>
              <a:ext uri="{FF2B5EF4-FFF2-40B4-BE49-F238E27FC236}">
                <a16:creationId xmlns:a16="http://schemas.microsoft.com/office/drawing/2014/main" id="{3B44C43E-1B35-18EB-E4E5-29E97DF5C48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5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ACB27506-8BFD-2475-11AB-14289C9E54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65E8236-AE8A-7350-10F4-CD40453B940B}"/>
              </a:ext>
            </a:extLst>
          </p:cNvPr>
          <p:cNvSpPr>
            <a:spLocks noGrp="1" noChangeArrowheads="1"/>
          </p:cNvSpPr>
          <p:nvPr>
            <p:ph type="sldNum" sz="quarter" idx="11"/>
          </p:nvPr>
        </p:nvSpPr>
        <p:spPr>
          <a:ln/>
        </p:spPr>
        <p:txBody>
          <a:bodyPr/>
          <a:lstStyle>
            <a:lvl1pPr>
              <a:defRPr/>
            </a:lvl1pPr>
          </a:lstStyle>
          <a:p>
            <a:pPr>
              <a:defRPr/>
            </a:pPr>
            <a:fld id="{56151845-E133-4E89-9EC6-750D19912875}" type="slidenum">
              <a:rPr lang="en-US" altLang="en-US"/>
              <a:pPr>
                <a:defRPr/>
              </a:pPr>
              <a:t>‹#›</a:t>
            </a:fld>
            <a:endParaRPr lang="en-US" altLang="en-US"/>
          </a:p>
        </p:txBody>
      </p:sp>
      <p:sp>
        <p:nvSpPr>
          <p:cNvPr id="7" name="Rectangle 14">
            <a:extLst>
              <a:ext uri="{FF2B5EF4-FFF2-40B4-BE49-F238E27FC236}">
                <a16:creationId xmlns:a16="http://schemas.microsoft.com/office/drawing/2014/main" id="{391775BF-5EFC-907B-C184-B125D24B114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909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B17C9B7-5463-37A4-DBB8-22071D4712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8B53294-7AB5-EC24-E8F5-B6FA59884A78}"/>
              </a:ext>
            </a:extLst>
          </p:cNvPr>
          <p:cNvSpPr>
            <a:spLocks noGrp="1" noChangeArrowheads="1"/>
          </p:cNvSpPr>
          <p:nvPr>
            <p:ph type="sldNum" sz="quarter" idx="11"/>
          </p:nvPr>
        </p:nvSpPr>
        <p:spPr>
          <a:ln/>
        </p:spPr>
        <p:txBody>
          <a:bodyPr/>
          <a:lstStyle>
            <a:lvl1pPr>
              <a:defRPr/>
            </a:lvl1pPr>
          </a:lstStyle>
          <a:p>
            <a:pPr>
              <a:defRPr/>
            </a:pPr>
            <a:fld id="{998CA7DB-EE01-4264-A71C-A34864F2E2B6}" type="slidenum">
              <a:rPr lang="en-US" altLang="en-US"/>
              <a:pPr>
                <a:defRPr/>
              </a:pPr>
              <a:t>‹#›</a:t>
            </a:fld>
            <a:endParaRPr lang="en-US" altLang="en-US"/>
          </a:p>
        </p:txBody>
      </p:sp>
      <p:sp>
        <p:nvSpPr>
          <p:cNvPr id="6" name="Rectangle 14">
            <a:extLst>
              <a:ext uri="{FF2B5EF4-FFF2-40B4-BE49-F238E27FC236}">
                <a16:creationId xmlns:a16="http://schemas.microsoft.com/office/drawing/2014/main" id="{020C4274-A650-65D0-0783-950C46525B8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3606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C66538B-F030-0276-0E95-FF7A1F6324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8256DB1-1AFF-A564-A074-DD437215EBD3}"/>
              </a:ext>
            </a:extLst>
          </p:cNvPr>
          <p:cNvSpPr>
            <a:spLocks noGrp="1" noChangeArrowheads="1"/>
          </p:cNvSpPr>
          <p:nvPr>
            <p:ph type="sldNum" sz="quarter" idx="11"/>
          </p:nvPr>
        </p:nvSpPr>
        <p:spPr>
          <a:ln/>
        </p:spPr>
        <p:txBody>
          <a:bodyPr/>
          <a:lstStyle>
            <a:lvl1pPr>
              <a:defRPr/>
            </a:lvl1pPr>
          </a:lstStyle>
          <a:p>
            <a:pPr>
              <a:defRPr/>
            </a:pPr>
            <a:fld id="{D798F312-90E4-4030-88C5-FC63296442AC}" type="slidenum">
              <a:rPr lang="en-US" altLang="en-US"/>
              <a:pPr>
                <a:defRPr/>
              </a:pPr>
              <a:t>‹#›</a:t>
            </a:fld>
            <a:endParaRPr lang="en-US" altLang="en-US"/>
          </a:p>
        </p:txBody>
      </p:sp>
      <p:sp>
        <p:nvSpPr>
          <p:cNvPr id="6" name="Rectangle 14">
            <a:extLst>
              <a:ext uri="{FF2B5EF4-FFF2-40B4-BE49-F238E27FC236}">
                <a16:creationId xmlns:a16="http://schemas.microsoft.com/office/drawing/2014/main" id="{5DFC3C0D-CD06-95E6-4CD9-296A629D211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559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AEB1EB15-A219-CD4D-0F7C-44B71B8A372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62BE9E14-D664-A154-1296-423BB7EA0BEF}"/>
              </a:ext>
            </a:extLst>
          </p:cNvPr>
          <p:cNvSpPr>
            <a:spLocks noGrp="1" noChangeArrowheads="1"/>
          </p:cNvSpPr>
          <p:nvPr>
            <p:ph type="sldNum" sz="quarter" idx="11"/>
          </p:nvPr>
        </p:nvSpPr>
        <p:spPr>
          <a:ln/>
        </p:spPr>
        <p:txBody>
          <a:bodyPr/>
          <a:lstStyle>
            <a:lvl1pPr>
              <a:defRPr/>
            </a:lvl1pPr>
          </a:lstStyle>
          <a:p>
            <a:pPr>
              <a:defRPr/>
            </a:pPr>
            <a:fld id="{F6A750A7-41A9-4381-8125-ACD083EFD481}" type="slidenum">
              <a:rPr lang="en-US" altLang="en-US"/>
              <a:pPr>
                <a:defRPr/>
              </a:pPr>
              <a:t>‹#›</a:t>
            </a:fld>
            <a:endParaRPr lang="en-US" altLang="en-US"/>
          </a:p>
        </p:txBody>
      </p:sp>
      <p:sp>
        <p:nvSpPr>
          <p:cNvPr id="8" name="Rectangle 14">
            <a:extLst>
              <a:ext uri="{FF2B5EF4-FFF2-40B4-BE49-F238E27FC236}">
                <a16:creationId xmlns:a16="http://schemas.microsoft.com/office/drawing/2014/main" id="{05CEA37D-123C-6E6E-171B-091AF06012C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103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A94E31D-9F7F-D4F4-8F70-A035D09CB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773D3C8-47DB-FECE-B9B9-7EE93E8DE3BB}"/>
              </a:ext>
            </a:extLst>
          </p:cNvPr>
          <p:cNvSpPr>
            <a:spLocks noGrp="1" noChangeArrowheads="1"/>
          </p:cNvSpPr>
          <p:nvPr>
            <p:ph type="sldNum" sz="quarter" idx="11"/>
          </p:nvPr>
        </p:nvSpPr>
        <p:spPr>
          <a:ln/>
        </p:spPr>
        <p:txBody>
          <a:bodyPr/>
          <a:lstStyle>
            <a:lvl1pPr>
              <a:defRPr/>
            </a:lvl1pPr>
          </a:lstStyle>
          <a:p>
            <a:pPr>
              <a:defRPr/>
            </a:pPr>
            <a:fld id="{3A2D4769-C5F6-4552-9932-3C527030F08A}" type="slidenum">
              <a:rPr lang="en-US" altLang="en-US"/>
              <a:pPr>
                <a:defRPr/>
              </a:pPr>
              <a:t>‹#›</a:t>
            </a:fld>
            <a:endParaRPr lang="en-US" altLang="en-US"/>
          </a:p>
        </p:txBody>
      </p:sp>
      <p:sp>
        <p:nvSpPr>
          <p:cNvPr id="7" name="Rectangle 14">
            <a:extLst>
              <a:ext uri="{FF2B5EF4-FFF2-40B4-BE49-F238E27FC236}">
                <a16:creationId xmlns:a16="http://schemas.microsoft.com/office/drawing/2014/main" id="{4650E02C-6C46-5087-FF45-F785A4D81ED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66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2AF3DE6-F4AE-DA76-17BF-A990E0CEA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4DF0302-1B85-F25E-F2F4-623092556181}"/>
              </a:ext>
            </a:extLst>
          </p:cNvPr>
          <p:cNvSpPr>
            <a:spLocks noGrp="1" noChangeArrowheads="1"/>
          </p:cNvSpPr>
          <p:nvPr>
            <p:ph type="sldNum" sz="quarter" idx="11"/>
          </p:nvPr>
        </p:nvSpPr>
        <p:spPr>
          <a:ln/>
        </p:spPr>
        <p:txBody>
          <a:bodyPr/>
          <a:lstStyle>
            <a:lvl1pPr>
              <a:defRPr/>
            </a:lvl1pPr>
          </a:lstStyle>
          <a:p>
            <a:pPr>
              <a:defRPr/>
            </a:pPr>
            <a:fld id="{DD3AE2AE-E983-4581-B581-FFA4203DC412}" type="slidenum">
              <a:rPr lang="en-US" altLang="en-US"/>
              <a:pPr>
                <a:defRPr/>
              </a:pPr>
              <a:t>‹#›</a:t>
            </a:fld>
            <a:endParaRPr lang="en-US" altLang="en-US"/>
          </a:p>
        </p:txBody>
      </p:sp>
      <p:sp>
        <p:nvSpPr>
          <p:cNvPr id="7" name="Rectangle 14">
            <a:extLst>
              <a:ext uri="{FF2B5EF4-FFF2-40B4-BE49-F238E27FC236}">
                <a16:creationId xmlns:a16="http://schemas.microsoft.com/office/drawing/2014/main" id="{6F842FAA-59DE-8CD6-86C2-A9558706C1F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33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365ADEA-B485-A983-FBFD-43F9C5EF50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A5FB1019-4E69-25CE-9543-FA339FFC22E0}"/>
              </a:ext>
            </a:extLst>
          </p:cNvPr>
          <p:cNvSpPr>
            <a:spLocks noGrp="1" noChangeArrowheads="1"/>
          </p:cNvSpPr>
          <p:nvPr>
            <p:ph type="sldNum" sz="quarter" idx="11"/>
          </p:nvPr>
        </p:nvSpPr>
        <p:spPr>
          <a:ln/>
        </p:spPr>
        <p:txBody>
          <a:bodyPr/>
          <a:lstStyle>
            <a:lvl1pPr>
              <a:defRPr/>
            </a:lvl1pPr>
          </a:lstStyle>
          <a:p>
            <a:pPr>
              <a:defRPr/>
            </a:pPr>
            <a:fld id="{5AC96AEC-CEC0-4601-9970-0220D83F327D}" type="slidenum">
              <a:rPr lang="en-US" altLang="en-US"/>
              <a:pPr>
                <a:defRPr/>
              </a:pPr>
              <a:t>‹#›</a:t>
            </a:fld>
            <a:endParaRPr lang="en-US" altLang="en-US"/>
          </a:p>
        </p:txBody>
      </p:sp>
      <p:sp>
        <p:nvSpPr>
          <p:cNvPr id="9" name="Rectangle 14">
            <a:extLst>
              <a:ext uri="{FF2B5EF4-FFF2-40B4-BE49-F238E27FC236}">
                <a16:creationId xmlns:a16="http://schemas.microsoft.com/office/drawing/2014/main" id="{FC81C6F2-94EE-CEEC-00C6-0E54AEA7748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7057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E14ED161-504C-43FB-3A40-2671456CDD7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C746356F-EEB4-085E-C430-2E464086F131}"/>
              </a:ext>
            </a:extLst>
          </p:cNvPr>
          <p:cNvSpPr>
            <a:spLocks noGrp="1" noChangeArrowheads="1"/>
          </p:cNvSpPr>
          <p:nvPr>
            <p:ph type="sldNum" sz="quarter" idx="11"/>
          </p:nvPr>
        </p:nvSpPr>
        <p:spPr>
          <a:ln/>
        </p:spPr>
        <p:txBody>
          <a:bodyPr/>
          <a:lstStyle>
            <a:lvl1pPr>
              <a:defRPr/>
            </a:lvl1pPr>
          </a:lstStyle>
          <a:p>
            <a:pPr>
              <a:defRPr/>
            </a:pPr>
            <a:fld id="{A6A3035F-7EEB-40CB-8175-C8A25E348CA6}" type="slidenum">
              <a:rPr lang="en-US" altLang="en-US"/>
              <a:pPr>
                <a:defRPr/>
              </a:pPr>
              <a:t>‹#›</a:t>
            </a:fld>
            <a:endParaRPr lang="en-US" altLang="en-US"/>
          </a:p>
        </p:txBody>
      </p:sp>
      <p:sp>
        <p:nvSpPr>
          <p:cNvPr id="8" name="Rectangle 14">
            <a:extLst>
              <a:ext uri="{FF2B5EF4-FFF2-40B4-BE49-F238E27FC236}">
                <a16:creationId xmlns:a16="http://schemas.microsoft.com/office/drawing/2014/main" id="{72A049E0-EB9F-EA23-F667-B83EEFFE0FC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145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A7D51F-5997-803F-8C4A-11A06796E332}"/>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28D426EF-3A0A-1504-A862-F1C7C2EB566E}"/>
              </a:ext>
            </a:extLst>
          </p:cNvPr>
          <p:cNvSpPr>
            <a:spLocks noGrp="1"/>
          </p:cNvSpPr>
          <p:nvPr>
            <p:ph type="ctrTitle"/>
          </p:nvPr>
        </p:nvSpPr>
        <p:spPr>
          <a:xfrm>
            <a:off x="1143000" y="1122363"/>
            <a:ext cx="6858000" cy="2387600"/>
          </a:xfrm>
        </p:spPr>
        <p:txBody>
          <a:bodyPr anchor="b"/>
          <a:lstStyle>
            <a:lvl1pPr algn="ctr">
              <a:defRPr sz="3300">
                <a:solidFill>
                  <a:srgbClr val="C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6B1D43F0-FD11-5869-E956-37DD24E07C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CDD47E-477B-189C-C0F3-5A3C94432A5B}"/>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CFC0AEA6-29A9-B95D-8D4A-1B5C2D5C5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9EA9-869E-C13C-4BDD-BBCA0E1498C2}"/>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156459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D23AE9A-AA09-BD3B-B470-EF54BE05CBE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F8EFC0-E40B-BD11-77AE-15923FEAAD1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AB-E6DA-98FC-A87C-0FE2FF9F1DB9}"/>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CC355B-FBF6-47B4-B0FC-39D7FA1C484E}" type="slidenum">
              <a:rPr lang="en-US" altLang="en-US"/>
              <a:pPr>
                <a:defRPr/>
              </a:pPr>
              <a:t>‹#›</a:t>
            </a:fld>
            <a:endParaRPr lang="en-US" altLang="en-US"/>
          </a:p>
        </p:txBody>
      </p:sp>
    </p:spTree>
    <p:extLst>
      <p:ext uri="{BB962C8B-B14F-4D97-AF65-F5344CB8AC3E}">
        <p14:creationId xmlns:p14="http://schemas.microsoft.com/office/powerpoint/2010/main" val="650867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610445-19A6-D941-4077-259DE3026919}"/>
              </a:ext>
            </a:extLst>
          </p:cNvPr>
          <p:cNvPicPr>
            <a:picLocks noChangeAspect="1"/>
          </p:cNvPicPr>
          <p:nvPr userDrawn="1"/>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92AE1BF9-4F1F-D64A-17CE-731B90499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95DB0-72D9-D951-7B4D-CD8F82224BF4}"/>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C32FB15E-288C-C58E-7452-1FE4E38D5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934DF-EBFC-1BE7-9A52-289A1318CB78}"/>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61594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07BF-E64E-69BB-78A4-B31B04D86544}"/>
              </a:ext>
            </a:extLst>
          </p:cNvPr>
          <p:cNvSpPr>
            <a:spLocks noGrp="1"/>
          </p:cNvSpPr>
          <p:nvPr>
            <p:ph type="title" hasCustomPrompt="1"/>
          </p:nvPr>
        </p:nvSpPr>
        <p:spPr>
          <a:xfrm>
            <a:off x="590136" y="1038002"/>
            <a:ext cx="7963728" cy="365126"/>
          </a:xfrm>
        </p:spPr>
        <p:txBody>
          <a:bodyPr>
            <a:normAutofit/>
          </a:bodyPr>
          <a:lstStyle>
            <a:lvl1pPr>
              <a:defRPr sz="2100"/>
            </a:lvl1pPr>
          </a:lstStyle>
          <a:p>
            <a:r>
              <a:rPr lang="en-US" dirty="0"/>
              <a:t>CLICK TO EDIT MASTER TITLE STYLE</a:t>
            </a:r>
          </a:p>
        </p:txBody>
      </p:sp>
      <p:sp>
        <p:nvSpPr>
          <p:cNvPr id="3" name="Content Placeholder 2">
            <a:extLst>
              <a:ext uri="{FF2B5EF4-FFF2-40B4-BE49-F238E27FC236}">
                <a16:creationId xmlns:a16="http://schemas.microsoft.com/office/drawing/2014/main" id="{92AE1BF9-4F1F-D64A-17CE-731B90499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95DB0-72D9-D951-7B4D-CD8F82224BF4}"/>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C32FB15E-288C-C58E-7452-1FE4E38D5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934DF-EBFC-1BE7-9A52-289A1318CB78}"/>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2268203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A43A-0B73-CCED-4C7A-1FAF4D2BF542}"/>
              </a:ext>
            </a:extLst>
          </p:cNvPr>
          <p:cNvSpPr>
            <a:spLocks noGrp="1"/>
          </p:cNvSpPr>
          <p:nvPr>
            <p:ph type="title"/>
          </p:nvPr>
        </p:nvSpPr>
        <p:spPr>
          <a:xfrm>
            <a:off x="623888" y="1709739"/>
            <a:ext cx="7886700" cy="2852737"/>
          </a:xfrm>
        </p:spPr>
        <p:txBody>
          <a:bodyPr anchor="b"/>
          <a:lstStyle>
            <a:lvl1pPr algn="ctr">
              <a:defRPr sz="4500">
                <a:solidFill>
                  <a:srgbClr val="C00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D721145-7A14-5917-5E74-B7CCCAF785E4}"/>
              </a:ext>
            </a:extLst>
          </p:cNvPr>
          <p:cNvSpPr>
            <a:spLocks noGrp="1"/>
          </p:cNvSpPr>
          <p:nvPr>
            <p:ph type="body" idx="1"/>
          </p:nvPr>
        </p:nvSpPr>
        <p:spPr>
          <a:xfrm>
            <a:off x="623888" y="4589464"/>
            <a:ext cx="7886700"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01BAEF-C7DD-06D0-935E-E54C14D85EF6}"/>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ABF13C4E-2AC1-284E-6A41-9133653E5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35C55-392F-580A-9B50-7C8B4061E86C}"/>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300931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F6AB-02FE-B891-5262-2A857F028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20E38-C4FA-45C4-0093-3D74449961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273592-D1E0-18EF-8855-458711D62B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BCFCFD-F743-C464-71C1-98BF12B2C73E}"/>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6" name="Footer Placeholder 5">
            <a:extLst>
              <a:ext uri="{FF2B5EF4-FFF2-40B4-BE49-F238E27FC236}">
                <a16:creationId xmlns:a16="http://schemas.microsoft.com/office/drawing/2014/main" id="{560A2600-E5A7-181F-E647-1708F5788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5B605-B2D2-9784-3BD1-6257C30EFD29}"/>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3373941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BECB-611E-7777-502C-987E99AAD71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8732CD-F1EE-9053-9805-A845C8A6768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092CC05-74BE-394C-872E-398150541B5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A87339-106B-F69A-40C7-5EA7673D3A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6DD9F4-3185-B04B-873F-73885FEC56F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6101D5-8982-F07B-099A-AEB8A6C72993}"/>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8" name="Footer Placeholder 7">
            <a:extLst>
              <a:ext uri="{FF2B5EF4-FFF2-40B4-BE49-F238E27FC236}">
                <a16:creationId xmlns:a16="http://schemas.microsoft.com/office/drawing/2014/main" id="{BB7CB8A5-A932-C089-F8A8-95D792AAA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71F561-496C-A60D-3C85-076D806912CE}"/>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343396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E196-F29C-D72C-C3D9-9CE39AD4D7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70149-DD6E-BED5-53D7-A93047D92E8B}"/>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4" name="Footer Placeholder 3">
            <a:extLst>
              <a:ext uri="{FF2B5EF4-FFF2-40B4-BE49-F238E27FC236}">
                <a16:creationId xmlns:a16="http://schemas.microsoft.com/office/drawing/2014/main" id="{3E75B64D-4BAE-7E85-FA8E-1A5B540BE8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D614C-7DEA-4B08-7A9E-7E7D9FCEF2B8}"/>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1523376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6EC6A-4936-E2BE-3AA9-D062169A865E}"/>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3" name="Footer Placeholder 2">
            <a:extLst>
              <a:ext uri="{FF2B5EF4-FFF2-40B4-BE49-F238E27FC236}">
                <a16:creationId xmlns:a16="http://schemas.microsoft.com/office/drawing/2014/main" id="{96EDCAD9-0047-F7FF-E822-E3DA292ADA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7F038-A918-0E9F-CDF6-229CD0922F11}"/>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4102381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4604-E6BA-A24A-7DC5-B636281067C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6C5C63-0D14-57A5-01B9-CA16A09B13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52D99-A943-4CBA-8A43-F23FBD6FB5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4756FEC-F454-0DA2-2EF1-D0D015CC4C03}"/>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6" name="Footer Placeholder 5">
            <a:extLst>
              <a:ext uri="{FF2B5EF4-FFF2-40B4-BE49-F238E27FC236}">
                <a16:creationId xmlns:a16="http://schemas.microsoft.com/office/drawing/2014/main" id="{F57C2DC4-A624-688B-1E93-91E793098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51C5C-54FA-58B6-35C8-ADD1D30CBF73}"/>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288279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6DB2-9B0C-EDDB-ADBE-F004E762D8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1A9AEA2-3015-A5B3-F4DE-EFCC276D70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7DEF74E-A641-DF32-94D6-589F900A4D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5AB9F9-A5D1-998F-6FF1-BC82A92441F2}"/>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6" name="Footer Placeholder 5">
            <a:extLst>
              <a:ext uri="{FF2B5EF4-FFF2-40B4-BE49-F238E27FC236}">
                <a16:creationId xmlns:a16="http://schemas.microsoft.com/office/drawing/2014/main" id="{0D9B02C1-235B-1669-DD7D-10955C2F4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8A388-F027-3E62-969C-E41C33BD0172}"/>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3489386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E4E3-15E0-97F6-0196-FC61CCCBB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45C64-B711-2B37-2DF5-17AB6D402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EC970-16DB-9F01-C24A-7CF18EE1D983}"/>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E01EEC9D-ABB6-A16A-A821-6B70EA406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51809-4F9D-918D-B48E-73D48A6EEB6F}"/>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424115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6E033AD-DC42-D98D-631B-7FDC14C19A29}"/>
              </a:ext>
            </a:extLst>
          </p:cNvPr>
          <p:cNvGrpSpPr>
            <a:grpSpLocks/>
          </p:cNvGrpSpPr>
          <p:nvPr/>
        </p:nvGrpSpPr>
        <p:grpSpPr bwMode="auto">
          <a:xfrm>
            <a:off x="0" y="0"/>
            <a:ext cx="9140825" cy="6850063"/>
            <a:chOff x="0" y="0"/>
            <a:chExt cx="5758" cy="4315"/>
          </a:xfrm>
        </p:grpSpPr>
        <p:grpSp>
          <p:nvGrpSpPr>
            <p:cNvPr id="3" name="Group 3">
              <a:extLst>
                <a:ext uri="{FF2B5EF4-FFF2-40B4-BE49-F238E27FC236}">
                  <a16:creationId xmlns:a16="http://schemas.microsoft.com/office/drawing/2014/main" id="{DF8A2D9E-9404-0F60-5DED-1681FCBCE120}"/>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EB3225C9-4B9F-D91D-F2B6-3FC2626D0417}"/>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500">
                  <a:latin typeface="Arial" charset="0"/>
                </a:endParaRPr>
              </a:p>
            </p:txBody>
          </p:sp>
          <p:sp>
            <p:nvSpPr>
              <p:cNvPr id="7" name="Freeform 5">
                <a:extLst>
                  <a:ext uri="{FF2B5EF4-FFF2-40B4-BE49-F238E27FC236}">
                    <a16:creationId xmlns:a16="http://schemas.microsoft.com/office/drawing/2014/main" id="{1BD7FC24-44CC-519F-6358-6EAE7CEC38EA}"/>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500">
                  <a:latin typeface="Arial" charset="0"/>
                </a:endParaRPr>
              </a:p>
            </p:txBody>
          </p:sp>
          <p:sp>
            <p:nvSpPr>
              <p:cNvPr id="8" name="Freeform 6">
                <a:extLst>
                  <a:ext uri="{FF2B5EF4-FFF2-40B4-BE49-F238E27FC236}">
                    <a16:creationId xmlns:a16="http://schemas.microsoft.com/office/drawing/2014/main" id="{3426A0BD-9412-F3F5-F15A-2C9CF532230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500">
                  <a:latin typeface="Arial" charset="0"/>
                </a:endParaRPr>
              </a:p>
            </p:txBody>
          </p:sp>
          <p:sp>
            <p:nvSpPr>
              <p:cNvPr id="9" name="Freeform 7">
                <a:extLst>
                  <a:ext uri="{FF2B5EF4-FFF2-40B4-BE49-F238E27FC236}">
                    <a16:creationId xmlns:a16="http://schemas.microsoft.com/office/drawing/2014/main" id="{7964F4D2-160A-EF22-A1B4-30390E1AAA4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D993B7D7-BE67-55BD-D33E-BB926BB1C362}"/>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500">
                  <a:latin typeface="Arial" charset="0"/>
                </a:endParaRPr>
              </a:p>
            </p:txBody>
          </p:sp>
        </p:grpSp>
        <p:sp>
          <p:nvSpPr>
            <p:cNvPr id="4" name="Freeform 9">
              <a:extLst>
                <a:ext uri="{FF2B5EF4-FFF2-40B4-BE49-F238E27FC236}">
                  <a16:creationId xmlns:a16="http://schemas.microsoft.com/office/drawing/2014/main" id="{1AC540B0-35B7-0421-A770-17EE0E9D378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500">
                <a:latin typeface="Arial" charset="0"/>
              </a:endParaRPr>
            </a:p>
          </p:txBody>
        </p:sp>
        <p:sp>
          <p:nvSpPr>
            <p:cNvPr id="5" name="Freeform 10">
              <a:extLst>
                <a:ext uri="{FF2B5EF4-FFF2-40B4-BE49-F238E27FC236}">
                  <a16:creationId xmlns:a16="http://schemas.microsoft.com/office/drawing/2014/main" id="{A98B3A69-A1C9-D52D-3BAC-0A39CBCB8B88}"/>
                </a:ext>
              </a:extLst>
            </p:cNvPr>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35" name="Rectangle 11"/>
          <p:cNvSpPr>
            <a:spLocks noGrp="1" noChangeArrowheads="1"/>
          </p:cNvSpPr>
          <p:nvPr>
            <p:ph type="ctrTitle" sz="quarter"/>
          </p:nvPr>
        </p:nvSpPr>
        <p:spPr>
          <a:xfrm>
            <a:off x="685800" y="1736727"/>
            <a:ext cx="7772400" cy="1920875"/>
          </a:xfrm>
        </p:spPr>
        <p:txBody>
          <a:bodyPr/>
          <a:lstStyle>
            <a:lvl1pPr>
              <a:defRPr sz="4500"/>
            </a:lvl1pPr>
          </a:lstStyle>
          <a:p>
            <a:pPr lvl="0"/>
            <a:r>
              <a:rPr lang="en-US" noProof="0"/>
              <a:t>Click to edit Master title style</a:t>
            </a:r>
          </a:p>
        </p:txBody>
      </p:sp>
      <p:sp>
        <p:nvSpPr>
          <p:cNvPr id="266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65677794-9B3E-E08E-C1BF-F239C8373C2C}"/>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7B54E340-6371-4566-F0D8-D1ECB568E3BF}"/>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7D128658-F3BF-FFDD-507E-2B50CF392D18}"/>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9C95C413-C5A0-41E0-9D0D-2DE13B4A893F}" type="slidenum">
              <a:rPr lang="en-US" altLang="en-US"/>
              <a:pPr>
                <a:defRPr/>
              </a:pPr>
              <a:t>‹#›</a:t>
            </a:fld>
            <a:endParaRPr lang="en-US" altLang="en-US"/>
          </a:p>
        </p:txBody>
      </p:sp>
    </p:spTree>
    <p:extLst>
      <p:ext uri="{BB962C8B-B14F-4D97-AF65-F5344CB8AC3E}">
        <p14:creationId xmlns:p14="http://schemas.microsoft.com/office/powerpoint/2010/main" val="2237212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66135-5A5C-C6BE-6D08-9FD937BE42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9446E-A772-2B2B-9E2C-44F808573B1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C3E3F-5BF6-7535-A646-B43962EF6B2A}"/>
              </a:ext>
            </a:extLst>
          </p:cNvPr>
          <p:cNvSpPr>
            <a:spLocks noGrp="1"/>
          </p:cNvSpPr>
          <p:nvPr>
            <p:ph type="dt" sz="half" idx="10"/>
          </p:nvPr>
        </p:nvSpPr>
        <p:spPr/>
        <p:txBody>
          <a:body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D8FA39E2-741C-5574-A269-7B9A4B8A6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0F4D9-C61A-D405-98A0-80D9678B15D3}"/>
              </a:ext>
            </a:extLst>
          </p:cNvPr>
          <p:cNvSpPr>
            <a:spLocks noGrp="1"/>
          </p:cNvSpPr>
          <p:nvPr>
            <p:ph type="sldNum" sz="quarter" idx="12"/>
          </p:nvPr>
        </p:nvSpPr>
        <p:spPr/>
        <p:txBody>
          <a:bodyPr/>
          <a:lstStyle/>
          <a:p>
            <a:fld id="{AD55DF87-0AF0-EC49-A9A9-240ED65C5D2A}" type="slidenum">
              <a:rPr lang="en-US" smtClean="0"/>
              <a:t>‹#›</a:t>
            </a:fld>
            <a:endParaRPr lang="en-US"/>
          </a:p>
        </p:txBody>
      </p:sp>
    </p:spTree>
    <p:extLst>
      <p:ext uri="{BB962C8B-B14F-4D97-AF65-F5344CB8AC3E}">
        <p14:creationId xmlns:p14="http://schemas.microsoft.com/office/powerpoint/2010/main" val="338383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704ACE6-8A41-E3EB-9988-01A0148D911E}"/>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A8D54F-B77B-2D60-34D3-6206A4333A8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A22F24-3F92-1502-CBC0-A902D8DA0AB4}"/>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9D3EC56-2DCF-4F7A-B05A-C4DEDBFF06CD}" type="slidenum">
              <a:rPr lang="en-US" altLang="en-US"/>
              <a:pPr>
                <a:defRPr/>
              </a:pPr>
              <a:t>‹#›</a:t>
            </a:fld>
            <a:endParaRPr lang="en-US" altLang="en-US"/>
          </a:p>
        </p:txBody>
      </p:sp>
    </p:spTree>
    <p:extLst>
      <p:ext uri="{BB962C8B-B14F-4D97-AF65-F5344CB8AC3E}">
        <p14:creationId xmlns:p14="http://schemas.microsoft.com/office/powerpoint/2010/main" val="3882013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8" name="Picture 7"/>
          <p:cNvPicPr>
            <a:picLocks noChangeAspect="1"/>
          </p:cNvPicPr>
          <p:nvPr userDrawn="1"/>
        </p:nvPicPr>
        <p:blipFill>
          <a:blip r:embed="rId2"/>
          <a:stretch/>
        </p:blipFill>
        <p:spPr bwMode="auto">
          <a:xfrm>
            <a:off x="0" y="0"/>
            <a:ext cx="9144000" cy="6858000"/>
          </a:xfrm>
          <a:prstGeom prst="rect">
            <a:avLst/>
          </a:prstGeom>
        </p:spPr>
      </p:pic>
      <p:sp>
        <p:nvSpPr>
          <p:cNvPr id="2" name="Title 1"/>
          <p:cNvSpPr>
            <a:spLocks noGrp="1"/>
          </p:cNvSpPr>
          <p:nvPr>
            <p:ph type="ctrTitle"/>
          </p:nvPr>
        </p:nvSpPr>
        <p:spPr bwMode="auto">
          <a:xfrm>
            <a:off x="1143000" y="1122363"/>
            <a:ext cx="6858000" cy="2387600"/>
          </a:xfrm>
        </p:spPr>
        <p:txBody>
          <a:bodyPr anchor="b"/>
          <a:lstStyle>
            <a:lvl1pPr algn="ctr">
              <a:defRPr sz="3300">
                <a:solidFill>
                  <a:srgbClr val="C00000"/>
                </a:solidFill>
              </a:defRPr>
            </a:lvl1pPr>
          </a:lstStyle>
          <a:p>
            <a:pPr>
              <a:defRPr/>
            </a:pPr>
            <a:r>
              <a:rPr lang="en-US"/>
              <a:t>Click to edit Master title style</a:t>
            </a:r>
            <a:endParaRPr/>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Disclosures">
    <p:spTree>
      <p:nvGrpSpPr>
        <p:cNvPr id="1" name=""/>
        <p:cNvGrpSpPr/>
        <p:nvPr/>
      </p:nvGrpSpPr>
      <p:grpSpPr bwMode="auto">
        <a:xfrm>
          <a:off x="0" y="0"/>
          <a:ext cx="0" cy="0"/>
          <a:chOff x="0" y="0"/>
          <a:chExt cx="0" cy="0"/>
        </a:xfrm>
      </p:grpSpPr>
      <p:pic>
        <p:nvPicPr>
          <p:cNvPr id="10" name="Picture 9"/>
          <p:cNvPicPr>
            <a:picLocks noChangeAspect="1"/>
          </p:cNvPicPr>
          <p:nvPr userDrawn="1"/>
        </p:nvPicPr>
        <p:blipFill>
          <a:blip r:embed="rId2"/>
          <a:stretch/>
        </p:blipFill>
        <p:spPr bwMode="auto">
          <a:xfrm>
            <a:off x="0" y="0"/>
            <a:ext cx="9144000" cy="6858000"/>
          </a:xfrm>
          <a:prstGeom prst="rect">
            <a:avLst/>
          </a:prstGeom>
        </p:spPr>
      </p:pic>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590136" y="1038001"/>
            <a:ext cx="7963728" cy="365126"/>
          </a:xfrm>
        </p:spPr>
        <p:txBody>
          <a:bodyPr>
            <a:normAutofit/>
          </a:bodyPr>
          <a:lstStyle>
            <a:lvl1pPr>
              <a:defRPr sz="2100"/>
            </a:lvl1p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lgn="ctr">
              <a:defRPr sz="4500">
                <a:solidFill>
                  <a:srgbClr val="C00000"/>
                </a:solidFill>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623888" y="4589464"/>
            <a:ext cx="7886700"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6"/>
            <a:ext cx="7886700" cy="1325563"/>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29150" y="2505074"/>
            <a:ext cx="3887391"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C30C347-3FC1-00FC-7A68-7E9F0665CC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8274AF3-A65A-3333-BB7B-CA81E2DD026A}"/>
              </a:ext>
            </a:extLst>
          </p:cNvPr>
          <p:cNvSpPr>
            <a:spLocks noGrp="1" noChangeArrowheads="1"/>
          </p:cNvSpPr>
          <p:nvPr>
            <p:ph type="sldNum" sz="quarter" idx="11"/>
          </p:nvPr>
        </p:nvSpPr>
        <p:spPr>
          <a:ln/>
        </p:spPr>
        <p:txBody>
          <a:bodyPr/>
          <a:lstStyle>
            <a:lvl1pPr>
              <a:defRPr/>
            </a:lvl1pPr>
          </a:lstStyle>
          <a:p>
            <a:pPr>
              <a:defRPr/>
            </a:pPr>
            <a:fld id="{62763E24-EBC5-4DB9-9247-FC07201D4986}" type="slidenum">
              <a:rPr lang="en-US" altLang="en-US"/>
              <a:pPr>
                <a:defRPr/>
              </a:pPr>
              <a:t>‹#›</a:t>
            </a:fld>
            <a:endParaRPr lang="en-US" altLang="en-US"/>
          </a:p>
        </p:txBody>
      </p:sp>
      <p:sp>
        <p:nvSpPr>
          <p:cNvPr id="6" name="Rectangle 14">
            <a:extLst>
              <a:ext uri="{FF2B5EF4-FFF2-40B4-BE49-F238E27FC236}">
                <a16:creationId xmlns:a16="http://schemas.microsoft.com/office/drawing/2014/main" id="{02C68B0A-901B-E5BE-A003-D0757CEA3FA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696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2400"/>
            </a:lvl1pPr>
          </a:lstStyle>
          <a:p>
            <a:pPr>
              <a:defRPr/>
            </a:pPr>
            <a:r>
              <a:rPr lang="en-US"/>
              <a:t>Click to edit Master title style</a:t>
            </a:r>
            <a:endParaRPr/>
          </a:p>
        </p:txBody>
      </p:sp>
      <p:sp>
        <p:nvSpPr>
          <p:cNvPr id="3" name="Content Placeholder 2"/>
          <p:cNvSpPr>
            <a:spLocks noGrp="1"/>
          </p:cNvSpPr>
          <p:nvPr>
            <p:ph idx="1"/>
          </p:nvPr>
        </p:nvSpPr>
        <p:spPr bwMode="auto">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2400"/>
            </a:lvl1pPr>
          </a:lstStyle>
          <a:p>
            <a:pPr>
              <a:defRPr/>
            </a:pPr>
            <a:r>
              <a:rPr lang="en-US"/>
              <a:t>Click to edit Master title style</a:t>
            </a:r>
            <a:endParaRPr/>
          </a:p>
        </p:txBody>
      </p:sp>
      <p:sp>
        <p:nvSpPr>
          <p:cNvPr id="3" name="Picture Placeholder 2"/>
          <p:cNvSpPr>
            <a:spLocks noGrp="1"/>
          </p:cNvSpPr>
          <p:nvPr>
            <p:ph type="pic" idx="1"/>
          </p:nvPr>
        </p:nvSpPr>
        <p:spPr bwMode="auto">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83968A7E-E41C-784C-9B30-40800C4E21FF}" type="datetimeFigureOut">
              <a:rPr lang="en-US"/>
              <a:t>5/14/2024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AD55DF87-0AF0-EC49-A9A9-240ED65C5D2A}" type="slidenum">
              <a:rPr lang="en-US"/>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96C1BC8-9CCA-B94C-5383-B3CCCFCC6231}"/>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A42A9F-903F-56DA-BCDE-43DDC04D7EC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604738-EB03-579C-7023-938C6EBE7814}"/>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A7A15F5-3579-4B07-B654-F9339C34BBF0}" type="slidenum">
              <a:rPr lang="en-US" altLang="en-US"/>
              <a:pPr>
                <a:defRPr/>
              </a:pPr>
              <a:t>‹#›</a:t>
            </a:fld>
            <a:endParaRPr lang="en-US" altLang="en-US"/>
          </a:p>
        </p:txBody>
      </p:sp>
    </p:spTree>
    <p:extLst>
      <p:ext uri="{BB962C8B-B14F-4D97-AF65-F5344CB8AC3E}">
        <p14:creationId xmlns:p14="http://schemas.microsoft.com/office/powerpoint/2010/main" val="3911578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61F4869-8050-ADC7-15F5-960E2949DC0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7B7F55-659E-AB40-7E1B-4AA629318B6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322969-0AF5-C365-AB82-9AC311B5F8F2}"/>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A2ADE62-0EF5-1642-AC48-1154C48E84BF}" type="slidenum">
              <a:rPr lang="en-US" altLang="en-US"/>
              <a:pPr>
                <a:defRPr/>
              </a:pPr>
              <a:t>‹#›</a:t>
            </a:fld>
            <a:endParaRPr lang="en-US" altLang="en-US"/>
          </a:p>
        </p:txBody>
      </p:sp>
    </p:spTree>
    <p:extLst>
      <p:ext uri="{BB962C8B-B14F-4D97-AF65-F5344CB8AC3E}">
        <p14:creationId xmlns:p14="http://schemas.microsoft.com/office/powerpoint/2010/main" val="3666598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72613F-E226-2D85-C854-20D0E6E1B8B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860567-6F07-8451-F97B-40F7BE18554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79E365-E7AA-53C3-7C6D-491FC325E707}"/>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5CADBB-0C37-4442-9774-F9D20C67C525}" type="slidenum">
              <a:rPr lang="en-US" altLang="en-US"/>
              <a:pPr>
                <a:defRPr/>
              </a:pPr>
              <a:t>‹#›</a:t>
            </a:fld>
            <a:endParaRPr lang="en-US" altLang="en-US"/>
          </a:p>
        </p:txBody>
      </p:sp>
    </p:spTree>
    <p:extLst>
      <p:ext uri="{BB962C8B-B14F-4D97-AF65-F5344CB8AC3E}">
        <p14:creationId xmlns:p14="http://schemas.microsoft.com/office/powerpoint/2010/main" val="637316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1" y="3602041"/>
            <a:ext cx="6858000" cy="1655761"/>
          </a:xfrm>
        </p:spPr>
        <p:txBody>
          <a:bodyPr/>
          <a:lstStyle>
            <a:lvl1pPr marL="0" indent="0" algn="ctr">
              <a:buNone/>
              <a:defRPr sz="1800"/>
            </a:lvl1pPr>
            <a:lvl2pPr marL="342893" indent="0" algn="ctr">
              <a:buNone/>
              <a:defRPr sz="1500"/>
            </a:lvl2pPr>
            <a:lvl3pPr marL="685787" indent="0" algn="ctr">
              <a:buNone/>
              <a:defRPr sz="1350"/>
            </a:lvl3pPr>
            <a:lvl4pPr marL="1028681" indent="0" algn="ctr">
              <a:buNone/>
              <a:defRPr sz="1200"/>
            </a:lvl4pPr>
            <a:lvl5pPr marL="1371575" indent="0" algn="ctr">
              <a:buNone/>
              <a:defRPr sz="1200"/>
            </a:lvl5pPr>
            <a:lvl6pPr marL="1714467" indent="0" algn="ctr">
              <a:buNone/>
              <a:defRPr sz="1200"/>
            </a:lvl6pPr>
            <a:lvl7pPr marL="2057362" indent="0" algn="ctr">
              <a:buNone/>
              <a:defRPr sz="1200"/>
            </a:lvl7pPr>
            <a:lvl8pPr marL="2400255" indent="0" algn="ctr">
              <a:buNone/>
              <a:defRPr sz="1200"/>
            </a:lvl8pPr>
            <a:lvl9pPr marL="274314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511564-B153-462B-A7E2-988B9FEB139F}"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334141283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11564-B153-462B-A7E2-988B9FEB139F}"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404191678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8"/>
          </a:xfrm>
        </p:spPr>
        <p:txBody>
          <a:bodyPr/>
          <a:lstStyle>
            <a:lvl1pPr marL="0" indent="0">
              <a:buNone/>
              <a:defRPr sz="1800">
                <a:solidFill>
                  <a:schemeClr val="tx1">
                    <a:tint val="75000"/>
                  </a:schemeClr>
                </a:solidFill>
              </a:defRPr>
            </a:lvl1pPr>
            <a:lvl2pPr marL="342893" indent="0">
              <a:buNone/>
              <a:defRPr sz="1500">
                <a:solidFill>
                  <a:schemeClr val="tx1">
                    <a:tint val="75000"/>
                  </a:schemeClr>
                </a:solidFill>
              </a:defRPr>
            </a:lvl2pPr>
            <a:lvl3pPr marL="685787" indent="0">
              <a:buNone/>
              <a:defRPr sz="1350">
                <a:solidFill>
                  <a:schemeClr val="tx1">
                    <a:tint val="75000"/>
                  </a:schemeClr>
                </a:solidFill>
              </a:defRPr>
            </a:lvl3pPr>
            <a:lvl4pPr marL="1028681" indent="0">
              <a:buNone/>
              <a:defRPr sz="1200">
                <a:solidFill>
                  <a:schemeClr val="tx1">
                    <a:tint val="75000"/>
                  </a:schemeClr>
                </a:solidFill>
              </a:defRPr>
            </a:lvl4pPr>
            <a:lvl5pPr marL="1371575" indent="0">
              <a:buNone/>
              <a:defRPr sz="1200">
                <a:solidFill>
                  <a:schemeClr val="tx1">
                    <a:tint val="75000"/>
                  </a:schemeClr>
                </a:solidFill>
              </a:defRPr>
            </a:lvl5pPr>
            <a:lvl6pPr marL="1714467" indent="0">
              <a:buNone/>
              <a:defRPr sz="1200">
                <a:solidFill>
                  <a:schemeClr val="tx1">
                    <a:tint val="75000"/>
                  </a:schemeClr>
                </a:solidFill>
              </a:defRPr>
            </a:lvl6pPr>
            <a:lvl7pPr marL="2057362" indent="0">
              <a:buNone/>
              <a:defRPr sz="1200">
                <a:solidFill>
                  <a:schemeClr val="tx1">
                    <a:tint val="75000"/>
                  </a:schemeClr>
                </a:solidFill>
              </a:defRPr>
            </a:lvl7pPr>
            <a:lvl8pPr marL="2400255" indent="0">
              <a:buNone/>
              <a:defRPr sz="1200">
                <a:solidFill>
                  <a:schemeClr val="tx1">
                    <a:tint val="75000"/>
                  </a:schemeClr>
                </a:solidFill>
              </a:defRPr>
            </a:lvl8pPr>
            <a:lvl9pPr marL="274314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511564-B153-462B-A7E2-988B9FEB139F}"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339486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07C8C6D3-7828-564F-CBA0-94B0B1B9F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9816F37-9788-E42F-BB53-E36B7481467B}"/>
              </a:ext>
            </a:extLst>
          </p:cNvPr>
          <p:cNvSpPr>
            <a:spLocks noGrp="1" noChangeArrowheads="1"/>
          </p:cNvSpPr>
          <p:nvPr>
            <p:ph type="sldNum" sz="quarter" idx="11"/>
          </p:nvPr>
        </p:nvSpPr>
        <p:spPr>
          <a:ln/>
        </p:spPr>
        <p:txBody>
          <a:bodyPr/>
          <a:lstStyle>
            <a:lvl1pPr>
              <a:defRPr/>
            </a:lvl1pPr>
          </a:lstStyle>
          <a:p>
            <a:pPr>
              <a:defRPr/>
            </a:pPr>
            <a:fld id="{F24E4082-751C-4235-95BF-E4A0DC5A6D81}" type="slidenum">
              <a:rPr lang="en-US" altLang="en-US"/>
              <a:pPr>
                <a:defRPr/>
              </a:pPr>
              <a:t>‹#›</a:t>
            </a:fld>
            <a:endParaRPr lang="en-US" altLang="en-US"/>
          </a:p>
        </p:txBody>
      </p:sp>
      <p:sp>
        <p:nvSpPr>
          <p:cNvPr id="6" name="Rectangle 14">
            <a:extLst>
              <a:ext uri="{FF2B5EF4-FFF2-40B4-BE49-F238E27FC236}">
                <a16:creationId xmlns:a16="http://schemas.microsoft.com/office/drawing/2014/main" id="{28180FAE-C692-436B-35FB-912E46688B4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7505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511564-B153-462B-A7E2-988B9FEB139F}"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42703072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93" indent="0">
              <a:buNone/>
              <a:defRPr sz="1500" b="1"/>
            </a:lvl2pPr>
            <a:lvl3pPr marL="685787" indent="0">
              <a:buNone/>
              <a:defRPr sz="1350" b="1"/>
            </a:lvl3pPr>
            <a:lvl4pPr marL="1028681" indent="0">
              <a:buNone/>
              <a:defRPr sz="1200" b="1"/>
            </a:lvl4pPr>
            <a:lvl5pPr marL="1371575" indent="0">
              <a:buNone/>
              <a:defRPr sz="1200" b="1"/>
            </a:lvl5pPr>
            <a:lvl6pPr marL="1714467" indent="0">
              <a:buNone/>
              <a:defRPr sz="1200" b="1"/>
            </a:lvl6pPr>
            <a:lvl7pPr marL="2057362" indent="0">
              <a:buNone/>
              <a:defRPr sz="1200" b="1"/>
            </a:lvl7pPr>
            <a:lvl8pPr marL="2400255" indent="0">
              <a:buNone/>
              <a:defRPr sz="1200" b="1"/>
            </a:lvl8pPr>
            <a:lvl9pPr marL="274314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800" b="1"/>
            </a:lvl1pPr>
            <a:lvl2pPr marL="342893" indent="0">
              <a:buNone/>
              <a:defRPr sz="1500" b="1"/>
            </a:lvl2pPr>
            <a:lvl3pPr marL="685787" indent="0">
              <a:buNone/>
              <a:defRPr sz="1350" b="1"/>
            </a:lvl3pPr>
            <a:lvl4pPr marL="1028681" indent="0">
              <a:buNone/>
              <a:defRPr sz="1200" b="1"/>
            </a:lvl4pPr>
            <a:lvl5pPr marL="1371575" indent="0">
              <a:buNone/>
              <a:defRPr sz="1200" b="1"/>
            </a:lvl5pPr>
            <a:lvl6pPr marL="1714467" indent="0">
              <a:buNone/>
              <a:defRPr sz="1200" b="1"/>
            </a:lvl6pPr>
            <a:lvl7pPr marL="2057362" indent="0">
              <a:buNone/>
              <a:defRPr sz="1200" b="1"/>
            </a:lvl7pPr>
            <a:lvl8pPr marL="2400255" indent="0">
              <a:buNone/>
              <a:defRPr sz="1200" b="1"/>
            </a:lvl8pPr>
            <a:lvl9pPr marL="274314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511564-B153-462B-A7E2-988B9FEB139F}"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100548365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511564-B153-462B-A7E2-988B9FEB139F}"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9271174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11564-B153-462B-A7E2-988B9FEB139F}"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34904250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2"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2057401"/>
            <a:ext cx="2949178" cy="3811588"/>
          </a:xfrm>
        </p:spPr>
        <p:txBody>
          <a:bodyPr/>
          <a:lstStyle>
            <a:lvl1pPr marL="0" indent="0">
              <a:buNone/>
              <a:defRPr sz="1200"/>
            </a:lvl1pPr>
            <a:lvl2pPr marL="342893" indent="0">
              <a:buNone/>
              <a:defRPr sz="1050"/>
            </a:lvl2pPr>
            <a:lvl3pPr marL="685787" indent="0">
              <a:buNone/>
              <a:defRPr sz="900"/>
            </a:lvl3pPr>
            <a:lvl4pPr marL="1028681" indent="0">
              <a:buNone/>
              <a:defRPr sz="750"/>
            </a:lvl4pPr>
            <a:lvl5pPr marL="1371575" indent="0">
              <a:buNone/>
              <a:defRPr sz="750"/>
            </a:lvl5pPr>
            <a:lvl6pPr marL="1714467" indent="0">
              <a:buNone/>
              <a:defRPr sz="750"/>
            </a:lvl6pPr>
            <a:lvl7pPr marL="2057362" indent="0">
              <a:buNone/>
              <a:defRPr sz="750"/>
            </a:lvl7pPr>
            <a:lvl8pPr marL="2400255" indent="0">
              <a:buNone/>
              <a:defRPr sz="750"/>
            </a:lvl8pPr>
            <a:lvl9pPr marL="274314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511564-B153-462B-A7E2-988B9FEB139F}"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808587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2" y="987427"/>
            <a:ext cx="4629150" cy="4873625"/>
          </a:xfrm>
        </p:spPr>
        <p:txBody>
          <a:bodyPr anchor="t"/>
          <a:lstStyle>
            <a:lvl1pPr marL="0" indent="0">
              <a:buNone/>
              <a:defRPr sz="2400"/>
            </a:lvl1pPr>
            <a:lvl2pPr marL="342893" indent="0">
              <a:buNone/>
              <a:defRPr sz="2100"/>
            </a:lvl2pPr>
            <a:lvl3pPr marL="685787" indent="0">
              <a:buNone/>
              <a:defRPr sz="1800"/>
            </a:lvl3pPr>
            <a:lvl4pPr marL="1028681" indent="0">
              <a:buNone/>
              <a:defRPr sz="1500"/>
            </a:lvl4pPr>
            <a:lvl5pPr marL="1371575" indent="0">
              <a:buNone/>
              <a:defRPr sz="1500"/>
            </a:lvl5pPr>
            <a:lvl6pPr marL="1714467" indent="0">
              <a:buNone/>
              <a:defRPr sz="1500"/>
            </a:lvl6pPr>
            <a:lvl7pPr marL="2057362" indent="0">
              <a:buNone/>
              <a:defRPr sz="1500"/>
            </a:lvl7pPr>
            <a:lvl8pPr marL="2400255" indent="0">
              <a:buNone/>
              <a:defRPr sz="1500"/>
            </a:lvl8pPr>
            <a:lvl9pPr marL="2743148" indent="0">
              <a:buNone/>
              <a:defRPr sz="1500"/>
            </a:lvl9pPr>
          </a:lstStyle>
          <a:p>
            <a:r>
              <a:rPr lang="en-US"/>
              <a:t>Click icon to add picture</a:t>
            </a:r>
          </a:p>
        </p:txBody>
      </p:sp>
      <p:sp>
        <p:nvSpPr>
          <p:cNvPr id="4" name="Text Placeholder 3"/>
          <p:cNvSpPr>
            <a:spLocks noGrp="1"/>
          </p:cNvSpPr>
          <p:nvPr>
            <p:ph type="body" sz="half" idx="2"/>
          </p:nvPr>
        </p:nvSpPr>
        <p:spPr>
          <a:xfrm>
            <a:off x="629843" y="2057401"/>
            <a:ext cx="2949178" cy="3811588"/>
          </a:xfrm>
        </p:spPr>
        <p:txBody>
          <a:bodyPr/>
          <a:lstStyle>
            <a:lvl1pPr marL="0" indent="0">
              <a:buNone/>
              <a:defRPr sz="1200"/>
            </a:lvl1pPr>
            <a:lvl2pPr marL="342893" indent="0">
              <a:buNone/>
              <a:defRPr sz="1050"/>
            </a:lvl2pPr>
            <a:lvl3pPr marL="685787" indent="0">
              <a:buNone/>
              <a:defRPr sz="900"/>
            </a:lvl3pPr>
            <a:lvl4pPr marL="1028681" indent="0">
              <a:buNone/>
              <a:defRPr sz="750"/>
            </a:lvl4pPr>
            <a:lvl5pPr marL="1371575" indent="0">
              <a:buNone/>
              <a:defRPr sz="750"/>
            </a:lvl5pPr>
            <a:lvl6pPr marL="1714467" indent="0">
              <a:buNone/>
              <a:defRPr sz="750"/>
            </a:lvl6pPr>
            <a:lvl7pPr marL="2057362" indent="0">
              <a:buNone/>
              <a:defRPr sz="750"/>
            </a:lvl7pPr>
            <a:lvl8pPr marL="2400255" indent="0">
              <a:buNone/>
              <a:defRPr sz="750"/>
            </a:lvl8pPr>
            <a:lvl9pPr marL="274314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511564-B153-462B-A7E2-988B9FEB139F}"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736163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11564-B153-462B-A7E2-988B9FEB139F}"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1419253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7"/>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11564-B153-462B-A7E2-988B9FEB139F}"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4513353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123037-824F-61BE-51BE-C7F667296C9B}"/>
              </a:ext>
            </a:extLst>
          </p:cNvPr>
          <p:cNvSpPr/>
          <p:nvPr userDrawn="1"/>
        </p:nvSpPr>
        <p:spPr>
          <a:xfrm rot="10800000">
            <a:off x="0" y="6810899"/>
            <a:ext cx="9144000" cy="60959"/>
          </a:xfrm>
          <a:prstGeom prst="rect">
            <a:avLst/>
          </a:prstGeom>
          <a:gradFill>
            <a:gsLst>
              <a:gs pos="0">
                <a:srgbClr val="00B4AA"/>
              </a:gs>
              <a:gs pos="58000">
                <a:srgbClr val="41BB6E"/>
              </a:gs>
              <a:gs pos="100000">
                <a:srgbClr val="C8C9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35197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Custom Layou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5EEE2B-E7A2-B2F7-55D6-1A441EB04A26}"/>
              </a:ext>
            </a:extLst>
          </p:cNvPr>
          <p:cNvSpPr/>
          <p:nvPr userDrawn="1"/>
        </p:nvSpPr>
        <p:spPr>
          <a:xfrm>
            <a:off x="2462646" y="4222934"/>
            <a:ext cx="6681356" cy="2646219"/>
          </a:xfrm>
          <a:prstGeom prst="rect">
            <a:avLst/>
          </a:prstGeom>
          <a:solidFill>
            <a:srgbClr val="004650">
              <a:alpha val="770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2732810" y="4960689"/>
            <a:ext cx="6141028" cy="1198419"/>
          </a:xfrm>
        </p:spPr>
        <p:txBody>
          <a:bodyPr anchor="ctr" anchorCtr="0"/>
          <a:lstStyle>
            <a:lvl1pPr algn="r">
              <a:defRPr sz="4050" b="1" spc="200" baseline="0">
                <a:solidFill>
                  <a:schemeClr val="bg1"/>
                </a:solidFill>
                <a:latin typeface="+mj-lt"/>
                <a:ea typeface="Verdana" panose="020B0604030504040204" pitchFamily="34" charset="0"/>
                <a:cs typeface="Verdana" panose="020B0604030504040204" pitchFamily="34" charset="0"/>
              </a:defRPr>
            </a:lvl1pPr>
          </a:lstStyle>
          <a:p>
            <a:pPr lvl="0"/>
            <a:r>
              <a:rPr lang="en-US"/>
              <a:t>HEADER STYLE 2</a:t>
            </a:r>
          </a:p>
        </p:txBody>
      </p:sp>
      <p:sp>
        <p:nvSpPr>
          <p:cNvPr id="11" name="Rectangle 10">
            <a:extLst>
              <a:ext uri="{FF2B5EF4-FFF2-40B4-BE49-F238E27FC236}">
                <a16:creationId xmlns:a16="http://schemas.microsoft.com/office/drawing/2014/main" id="{D690661A-FCED-CFCB-72E4-7D0ECBEF9442}"/>
              </a:ext>
            </a:extLst>
          </p:cNvPr>
          <p:cNvSpPr/>
          <p:nvPr userDrawn="1"/>
        </p:nvSpPr>
        <p:spPr>
          <a:xfrm rot="5400000">
            <a:off x="1162994" y="5508917"/>
            <a:ext cx="2646215" cy="51955"/>
          </a:xfrm>
          <a:prstGeom prst="rect">
            <a:avLst/>
          </a:prstGeom>
          <a:gradFill>
            <a:gsLst>
              <a:gs pos="0">
                <a:srgbClr val="00B4AA"/>
              </a:gs>
              <a:gs pos="58000">
                <a:srgbClr val="41BB6E"/>
              </a:gs>
              <a:gs pos="100000">
                <a:srgbClr val="C8C9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1439796"/>
      </p:ext>
    </p:extLst>
  </p:cSld>
  <p:clrMapOvr>
    <a:masterClrMapping/>
  </p:clrMapOvr>
  <p:transition>
    <p:fade/>
  </p:transition>
  <p:extLst>
    <p:ext uri="{DCECCB84-F9BA-43D5-87BE-67443E8EF086}">
      <p15:sldGuideLst xmlns:p15="http://schemas.microsoft.com/office/powerpoint/2012/main">
        <p15:guide id="1" pos="2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6DBF3CA-64E6-1800-3ADB-CAFF88453E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EFE2590-4110-2958-400C-8BEC31AB4EE0}"/>
              </a:ext>
            </a:extLst>
          </p:cNvPr>
          <p:cNvSpPr>
            <a:spLocks noGrp="1" noChangeArrowheads="1"/>
          </p:cNvSpPr>
          <p:nvPr>
            <p:ph type="sldNum" sz="quarter" idx="11"/>
          </p:nvPr>
        </p:nvSpPr>
        <p:spPr>
          <a:ln/>
        </p:spPr>
        <p:txBody>
          <a:bodyPr/>
          <a:lstStyle>
            <a:lvl1pPr>
              <a:defRPr/>
            </a:lvl1pPr>
          </a:lstStyle>
          <a:p>
            <a:pPr>
              <a:defRPr/>
            </a:pPr>
            <a:fld id="{FA8873FC-6ED2-4039-9B2B-0506C0BE9BF2}" type="slidenum">
              <a:rPr lang="en-US" altLang="en-US"/>
              <a:pPr>
                <a:defRPr/>
              </a:pPr>
              <a:t>‹#›</a:t>
            </a:fld>
            <a:endParaRPr lang="en-US" altLang="en-US"/>
          </a:p>
        </p:txBody>
      </p:sp>
      <p:sp>
        <p:nvSpPr>
          <p:cNvPr id="7" name="Rectangle 14">
            <a:extLst>
              <a:ext uri="{FF2B5EF4-FFF2-40B4-BE49-F238E27FC236}">
                <a16:creationId xmlns:a16="http://schemas.microsoft.com/office/drawing/2014/main" id="{D9EEDF88-403A-E975-0FA8-184A892B74E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5025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EF164-C0A0-44D8-8058-934ED0F9BB05}" type="datetimeFigureOut">
              <a:rPr lang="en-US" smtClean="0">
                <a:solidFill>
                  <a:prstClr val="black">
                    <a:tint val="75000"/>
                  </a:prstClr>
                </a:solidFill>
              </a:rPr>
              <a:pPr/>
              <a:t>5/14/2024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14AC96-C856-4A01-A160-C2215A157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912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 Paragraph">
    <p:spTree>
      <p:nvGrpSpPr>
        <p:cNvPr id="1" name=""/>
        <p:cNvGrpSpPr/>
        <p:nvPr/>
      </p:nvGrpSpPr>
      <p:grpSpPr>
        <a:xfrm>
          <a:off x="0" y="0"/>
          <a:ext cx="0" cy="0"/>
          <a:chOff x="0" y="0"/>
          <a:chExt cx="0" cy="0"/>
        </a:xfrm>
      </p:grpSpPr>
      <p:sp>
        <p:nvSpPr>
          <p:cNvPr id="37" name="Title Text"/>
          <p:cNvSpPr txBox="1">
            <a:spLocks noGrp="1"/>
          </p:cNvSpPr>
          <p:nvPr>
            <p:ph type="title"/>
          </p:nvPr>
        </p:nvSpPr>
        <p:spPr>
          <a:xfrm>
            <a:off x="457200" y="670598"/>
            <a:ext cx="8229602" cy="645459"/>
          </a:xfrm>
          <a:prstGeom prst="rect">
            <a:avLst/>
          </a:prstGeom>
        </p:spPr>
        <p:txBody>
          <a:bodyPr/>
          <a:lstStyle/>
          <a:p>
            <a:r>
              <a:t>Title Text</a:t>
            </a:r>
          </a:p>
        </p:txBody>
      </p:sp>
      <p:sp>
        <p:nvSpPr>
          <p:cNvPr id="38" name="Body Level One…"/>
          <p:cNvSpPr txBox="1">
            <a:spLocks noGrp="1"/>
          </p:cNvSpPr>
          <p:nvPr>
            <p:ph type="body" idx="1"/>
          </p:nvPr>
        </p:nvSpPr>
        <p:spPr>
          <a:xfrm>
            <a:off x="457200" y="1613648"/>
            <a:ext cx="8229602" cy="403411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7136586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31AD0-19E2-C368-E41C-60F839A8F14D}"/>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31B2A3E0-5912-194A-9B6A-3DE4434E604D}" type="datetimeFigureOut">
              <a:rPr lang="en-US" altLang="en-US"/>
              <a:pPr/>
              <a:t>5/14/2024</a:t>
            </a:fld>
            <a:endParaRPr lang="en-US" altLang="en-US"/>
          </a:p>
        </p:txBody>
      </p:sp>
      <p:sp>
        <p:nvSpPr>
          <p:cNvPr id="5" name="Footer Placeholder 4">
            <a:extLst>
              <a:ext uri="{FF2B5EF4-FFF2-40B4-BE49-F238E27FC236}">
                <a16:creationId xmlns:a16="http://schemas.microsoft.com/office/drawing/2014/main" id="{3988E5DA-3FA8-95B6-0E91-CA1A8C7FB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7B4505-C273-8A37-5375-B6817DD43211}"/>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4608855C-AA4E-E949-962C-AD0990A396C5}" type="slidenum">
              <a:rPr lang="en-US" altLang="en-US"/>
              <a:pPr/>
              <a:t>‹#›</a:t>
            </a:fld>
            <a:endParaRPr lang="en-US" altLang="en-US"/>
          </a:p>
        </p:txBody>
      </p:sp>
    </p:spTree>
    <p:extLst>
      <p:ext uri="{BB962C8B-B14F-4D97-AF65-F5344CB8AC3E}">
        <p14:creationId xmlns:p14="http://schemas.microsoft.com/office/powerpoint/2010/main" val="86471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7F4AA8-8B07-8F3E-1AEE-1856F8DF6C6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CCF054-300E-7E07-3084-C708785D71B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522920-8DBD-9179-0D52-92A060AACEEA}"/>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58BDBB-7896-054F-9F3F-E60BDD0235FE}" type="slidenum">
              <a:rPr lang="en-US" altLang="en-US"/>
              <a:pPr>
                <a:defRPr/>
              </a:pPr>
              <a:t>‹#›</a:t>
            </a:fld>
            <a:endParaRPr lang="en-US" altLang="en-US"/>
          </a:p>
        </p:txBody>
      </p:sp>
    </p:spTree>
    <p:extLst>
      <p:ext uri="{BB962C8B-B14F-4D97-AF65-F5344CB8AC3E}">
        <p14:creationId xmlns:p14="http://schemas.microsoft.com/office/powerpoint/2010/main" val="603765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511564-B153-462B-A7E2-988B9FEB139F}"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948903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313C9D34-29C6-8022-5222-167530D692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665AF01-664B-79A9-81EB-78AC2275A624}"/>
              </a:ext>
            </a:extLst>
          </p:cNvPr>
          <p:cNvSpPr>
            <a:spLocks noGrp="1" noChangeArrowheads="1"/>
          </p:cNvSpPr>
          <p:nvPr>
            <p:ph type="sldNum" sz="quarter" idx="11"/>
          </p:nvPr>
        </p:nvSpPr>
        <p:spPr>
          <a:ln/>
        </p:spPr>
        <p:txBody>
          <a:bodyPr/>
          <a:lstStyle>
            <a:lvl1pPr>
              <a:defRPr/>
            </a:lvl1pPr>
          </a:lstStyle>
          <a:p>
            <a:pPr>
              <a:defRPr/>
            </a:pPr>
            <a:fld id="{A1A53AD2-56E1-4648-9B24-070DC173EAAC}" type="slidenum">
              <a:rPr lang="en-US" altLang="en-US"/>
              <a:pPr>
                <a:defRPr/>
              </a:pPr>
              <a:t>‹#›</a:t>
            </a:fld>
            <a:endParaRPr lang="en-US" altLang="en-US"/>
          </a:p>
        </p:txBody>
      </p:sp>
      <p:sp>
        <p:nvSpPr>
          <p:cNvPr id="9" name="Rectangle 14">
            <a:extLst>
              <a:ext uri="{FF2B5EF4-FFF2-40B4-BE49-F238E27FC236}">
                <a16:creationId xmlns:a16="http://schemas.microsoft.com/office/drawing/2014/main" id="{0536267F-5B06-AE2D-D2AB-2A71FD55062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534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A2383BF3-C30C-B434-3458-E60328D5A8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EDA9AFD1-7E7D-EA24-A25A-00A93E2FD16C}"/>
              </a:ext>
            </a:extLst>
          </p:cNvPr>
          <p:cNvSpPr>
            <a:spLocks noGrp="1" noChangeArrowheads="1"/>
          </p:cNvSpPr>
          <p:nvPr>
            <p:ph type="sldNum" sz="quarter" idx="11"/>
          </p:nvPr>
        </p:nvSpPr>
        <p:spPr>
          <a:ln/>
        </p:spPr>
        <p:txBody>
          <a:bodyPr/>
          <a:lstStyle>
            <a:lvl1pPr>
              <a:defRPr/>
            </a:lvl1pPr>
          </a:lstStyle>
          <a:p>
            <a:pPr>
              <a:defRPr/>
            </a:pPr>
            <a:fld id="{807A07DC-49F6-44B1-930C-8A85C866FE0D}" type="slidenum">
              <a:rPr lang="en-US" altLang="en-US"/>
              <a:pPr>
                <a:defRPr/>
              </a:pPr>
              <a:t>‹#›</a:t>
            </a:fld>
            <a:endParaRPr lang="en-US" altLang="en-US"/>
          </a:p>
        </p:txBody>
      </p:sp>
      <p:sp>
        <p:nvSpPr>
          <p:cNvPr id="5" name="Rectangle 14">
            <a:extLst>
              <a:ext uri="{FF2B5EF4-FFF2-40B4-BE49-F238E27FC236}">
                <a16:creationId xmlns:a16="http://schemas.microsoft.com/office/drawing/2014/main" id="{FEB777A4-E8E6-073A-369B-6F249B62313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589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82CF1B-F787-3B4F-3211-E815F79716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3D2087B2-83D3-2678-55D9-B63FDE2148F7}"/>
              </a:ext>
            </a:extLst>
          </p:cNvPr>
          <p:cNvSpPr>
            <a:spLocks noGrp="1" noChangeArrowheads="1"/>
          </p:cNvSpPr>
          <p:nvPr>
            <p:ph type="sldNum" sz="quarter" idx="11"/>
          </p:nvPr>
        </p:nvSpPr>
        <p:spPr>
          <a:ln/>
        </p:spPr>
        <p:txBody>
          <a:bodyPr/>
          <a:lstStyle>
            <a:lvl1pPr>
              <a:defRPr/>
            </a:lvl1pPr>
          </a:lstStyle>
          <a:p>
            <a:pPr>
              <a:defRPr/>
            </a:pPr>
            <a:fld id="{8DDD548D-E268-4D00-AF21-67C527008F25}" type="slidenum">
              <a:rPr lang="en-US" altLang="en-US"/>
              <a:pPr>
                <a:defRPr/>
              </a:pPr>
              <a:t>‹#›</a:t>
            </a:fld>
            <a:endParaRPr lang="en-US" altLang="en-US"/>
          </a:p>
        </p:txBody>
      </p:sp>
      <p:sp>
        <p:nvSpPr>
          <p:cNvPr id="4" name="Rectangle 14">
            <a:extLst>
              <a:ext uri="{FF2B5EF4-FFF2-40B4-BE49-F238E27FC236}">
                <a16:creationId xmlns:a16="http://schemas.microsoft.com/office/drawing/2014/main" id="{326F6AD1-B008-0473-A8D1-CCC03F94AA3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8417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1.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38FD57D-309C-C2C5-0A26-1EBEADB3C661}"/>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1D2B3142-6509-4226-6BF7-F05CACDC7F6D}"/>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4A29915A-5172-D103-AC25-20D02420CAD5}"/>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951188E3-FF08-7EE5-980C-EB97F882E39E}"/>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1030" name="Rectangle 6">
            <a:extLst>
              <a:ext uri="{FF2B5EF4-FFF2-40B4-BE49-F238E27FC236}">
                <a16:creationId xmlns:a16="http://schemas.microsoft.com/office/drawing/2014/main" id="{84344C8D-3F8F-0A49-6F0A-EF9D0B122A09}"/>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411F7287-E25F-FA22-49ED-B4AE09AF60C5}"/>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04CE74A2-E2FD-967E-8D2F-799757148E09}"/>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22F939B6-0866-4792-0CB6-6A53AF764822}"/>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C6F60432-A361-539E-356C-23F4B3DFCA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6"/>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5/14/2024</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57655346"/>
      </p:ext>
    </p:extLst>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 id="2147485549" r:id="rId11"/>
    <p:sldLayoutId id="2147485550" r:id="rId12"/>
    <p:sldLayoutId id="2147485551" r:id="rId13"/>
  </p:sldLayoutIdLst>
  <p:transition>
    <p:fade/>
  </p:transition>
  <p:txStyles>
    <p:titleStyle>
      <a:lvl1pPr algn="l" defTabSz="68578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8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0" indent="-171447" algn="l" defTabSz="68578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4" indent="-171447" algn="l" defTabSz="68578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8"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22"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15"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08"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2"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95"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7" rtl="0" eaLnBrk="1" latinLnBrk="0" hangingPunct="1">
        <a:defRPr sz="1350" kern="1200">
          <a:solidFill>
            <a:schemeClr val="tx1"/>
          </a:solidFill>
          <a:latin typeface="+mn-lt"/>
          <a:ea typeface="+mn-ea"/>
          <a:cs typeface="+mn-cs"/>
        </a:defRPr>
      </a:lvl1pPr>
      <a:lvl2pPr marL="342893" algn="l" defTabSz="685787" rtl="0" eaLnBrk="1" latinLnBrk="0" hangingPunct="1">
        <a:defRPr sz="1350" kern="1200">
          <a:solidFill>
            <a:schemeClr val="tx1"/>
          </a:solidFill>
          <a:latin typeface="+mn-lt"/>
          <a:ea typeface="+mn-ea"/>
          <a:cs typeface="+mn-cs"/>
        </a:defRPr>
      </a:lvl2pPr>
      <a:lvl3pPr marL="685787" algn="l" defTabSz="685787" rtl="0" eaLnBrk="1" latinLnBrk="0" hangingPunct="1">
        <a:defRPr sz="1350" kern="1200">
          <a:solidFill>
            <a:schemeClr val="tx1"/>
          </a:solidFill>
          <a:latin typeface="+mn-lt"/>
          <a:ea typeface="+mn-ea"/>
          <a:cs typeface="+mn-cs"/>
        </a:defRPr>
      </a:lvl3pPr>
      <a:lvl4pPr marL="1028681" algn="l" defTabSz="685787" rtl="0" eaLnBrk="1" latinLnBrk="0" hangingPunct="1">
        <a:defRPr sz="1350" kern="1200">
          <a:solidFill>
            <a:schemeClr val="tx1"/>
          </a:solidFill>
          <a:latin typeface="+mn-lt"/>
          <a:ea typeface="+mn-ea"/>
          <a:cs typeface="+mn-cs"/>
        </a:defRPr>
      </a:lvl4pPr>
      <a:lvl5pPr marL="1371575" algn="l" defTabSz="685787" rtl="0" eaLnBrk="1" latinLnBrk="0" hangingPunct="1">
        <a:defRPr sz="1350" kern="1200">
          <a:solidFill>
            <a:schemeClr val="tx1"/>
          </a:solidFill>
          <a:latin typeface="+mn-lt"/>
          <a:ea typeface="+mn-ea"/>
          <a:cs typeface="+mn-cs"/>
        </a:defRPr>
      </a:lvl5pPr>
      <a:lvl6pPr marL="1714467" algn="l" defTabSz="685787" rtl="0" eaLnBrk="1" latinLnBrk="0" hangingPunct="1">
        <a:defRPr sz="1350" kern="1200">
          <a:solidFill>
            <a:schemeClr val="tx1"/>
          </a:solidFill>
          <a:latin typeface="+mn-lt"/>
          <a:ea typeface="+mn-ea"/>
          <a:cs typeface="+mn-cs"/>
        </a:defRPr>
      </a:lvl6pPr>
      <a:lvl7pPr marL="2057362" algn="l" defTabSz="685787" rtl="0" eaLnBrk="1" latinLnBrk="0" hangingPunct="1">
        <a:defRPr sz="1350" kern="1200">
          <a:solidFill>
            <a:schemeClr val="tx1"/>
          </a:solidFill>
          <a:latin typeface="+mn-lt"/>
          <a:ea typeface="+mn-ea"/>
          <a:cs typeface="+mn-cs"/>
        </a:defRPr>
      </a:lvl7pPr>
      <a:lvl8pPr marL="2400255" algn="l" defTabSz="685787" rtl="0" eaLnBrk="1" latinLnBrk="0" hangingPunct="1">
        <a:defRPr sz="1350" kern="1200">
          <a:solidFill>
            <a:schemeClr val="tx1"/>
          </a:solidFill>
          <a:latin typeface="+mn-lt"/>
          <a:ea typeface="+mn-ea"/>
          <a:cs typeface="+mn-cs"/>
        </a:defRPr>
      </a:lvl8pPr>
      <a:lvl9pPr marL="2743148" algn="l" defTabSz="685787"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08DEF164-C0A0-44D8-8058-934ED0F9BB05}" type="datetimeFigureOut">
              <a:rPr lang="en-US" b="1" smtClean="0">
                <a:solidFill>
                  <a:prstClr val="black">
                    <a:tint val="75000"/>
                  </a:prstClr>
                </a:solidFill>
                <a:latin typeface="Arial" charset="0"/>
              </a:rPr>
              <a:pPr defTabSz="914378"/>
              <a:t>5/14/2024</a:t>
            </a:fld>
            <a:endParaRPr lang="en-US" b="1">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47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b="1">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4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7B14AC96-C856-4A01-A160-C2215A1570CE}" type="slidenum">
              <a:rPr lang="en-US" b="1" smtClean="0">
                <a:solidFill>
                  <a:prstClr val="black">
                    <a:tint val="75000"/>
                  </a:prstClr>
                </a:solidFill>
                <a:latin typeface="Arial" charset="0"/>
              </a:rPr>
              <a:pPr defTabSz="914378"/>
              <a:t>‹#›</a:t>
            </a:fld>
            <a:endParaRPr lang="en-US" b="1">
              <a:solidFill>
                <a:prstClr val="black">
                  <a:tint val="75000"/>
                </a:prstClr>
              </a:solidFill>
              <a:latin typeface="Arial" charset="0"/>
            </a:endParaRPr>
          </a:p>
        </p:txBody>
      </p:sp>
    </p:spTree>
    <p:extLst>
      <p:ext uri="{BB962C8B-B14F-4D97-AF65-F5344CB8AC3E}">
        <p14:creationId xmlns:p14="http://schemas.microsoft.com/office/powerpoint/2010/main" val="4228189042"/>
      </p:ext>
    </p:extLst>
  </p:cSld>
  <p:clrMap bg1="lt1" tx1="dk1" bg2="lt2" tx2="dk2" accent1="accent1" accent2="accent2" accent3="accent3" accent4="accent4" accent5="accent5" accent6="accent6" hlink="hlink" folHlink="folHlink"/>
  <p:sldLayoutIdLst>
    <p:sldLayoutId id="2147485553" r:id="rId1"/>
    <p:sldLayoutId id="2147485554" r:id="rId2"/>
    <p:sldLayoutId id="2147485555" r:id="rId3"/>
    <p:sldLayoutId id="2147485556" r:id="rId4"/>
    <p:sldLayoutId id="214748555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2FC2B8-0A74-4650-277C-A9C0DDC506D5}"/>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9177204F-B5BD-A900-117A-1BFBF31D4DCE}"/>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F9186C9C-5FC0-F51A-4EA1-DD199E820613}"/>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063A7921-A3D7-90A4-0D81-5FADDCABBA22}"/>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2054" name="Rectangle 6">
            <a:extLst>
              <a:ext uri="{FF2B5EF4-FFF2-40B4-BE49-F238E27FC236}">
                <a16:creationId xmlns:a16="http://schemas.microsoft.com/office/drawing/2014/main" id="{8AB2B066-5FB6-3E2B-048B-31E160150B2E}"/>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4B2518B5-34D8-FAEF-C82F-1271A57055E9}"/>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CE8BF09D-F623-B1DD-EBC6-5CE66C1AF526}"/>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2057" name="Rectangle 9">
            <a:extLst>
              <a:ext uri="{FF2B5EF4-FFF2-40B4-BE49-F238E27FC236}">
                <a16:creationId xmlns:a16="http://schemas.microsoft.com/office/drawing/2014/main" id="{662AF6F5-C818-676F-C720-AAB1BF372E2F}"/>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2058" name="Picture 13" descr="logo_AHNS">
            <a:extLst>
              <a:ext uri="{FF2B5EF4-FFF2-40B4-BE49-F238E27FC236}">
                <a16:creationId xmlns:a16="http://schemas.microsoft.com/office/drawing/2014/main" id="{A39E56CC-BA47-D1D4-A9BD-54C3EF29C8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CC6E471-223A-5D96-8E30-716F503F37AE}"/>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900">
                <a:latin typeface="Arial" charset="0"/>
              </a:defRPr>
            </a:lvl1pPr>
          </a:lstStyle>
          <a:p>
            <a:pPr>
              <a:defRPr/>
            </a:pPr>
            <a:endParaRPr lang="en-US"/>
          </a:p>
        </p:txBody>
      </p:sp>
      <p:sp>
        <p:nvSpPr>
          <p:cNvPr id="25603" name="Rectangle 3">
            <a:extLst>
              <a:ext uri="{FF2B5EF4-FFF2-40B4-BE49-F238E27FC236}">
                <a16:creationId xmlns:a16="http://schemas.microsoft.com/office/drawing/2014/main" id="{D64E9A24-AD06-308E-CC80-537D8054F54D}"/>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900" smtClean="0"/>
            </a:lvl1pPr>
          </a:lstStyle>
          <a:p>
            <a:pPr>
              <a:defRPr/>
            </a:pPr>
            <a:fld id="{CE91E9C1-FAB6-4E5E-965B-BD41E3597E0A}" type="slidenum">
              <a:rPr lang="en-US" altLang="en-US"/>
              <a:pPr>
                <a:defRPr/>
              </a:pPr>
              <a:t>‹#›</a:t>
            </a:fld>
            <a:endParaRPr lang="en-US" altLang="en-US"/>
          </a:p>
        </p:txBody>
      </p:sp>
      <p:grpSp>
        <p:nvGrpSpPr>
          <p:cNvPr id="9220" name="Group 4">
            <a:extLst>
              <a:ext uri="{FF2B5EF4-FFF2-40B4-BE49-F238E27FC236}">
                <a16:creationId xmlns:a16="http://schemas.microsoft.com/office/drawing/2014/main" id="{6E13BE40-32F9-BF6F-E352-CACF34A6BD04}"/>
              </a:ext>
            </a:extLst>
          </p:cNvPr>
          <p:cNvGrpSpPr>
            <a:grpSpLocks/>
          </p:cNvGrpSpPr>
          <p:nvPr/>
        </p:nvGrpSpPr>
        <p:grpSpPr bwMode="auto">
          <a:xfrm>
            <a:off x="0" y="0"/>
            <a:ext cx="9140825" cy="6850063"/>
            <a:chOff x="0" y="0"/>
            <a:chExt cx="5758" cy="4315"/>
          </a:xfrm>
        </p:grpSpPr>
        <p:grpSp>
          <p:nvGrpSpPr>
            <p:cNvPr id="9224" name="Group 5">
              <a:extLst>
                <a:ext uri="{FF2B5EF4-FFF2-40B4-BE49-F238E27FC236}">
                  <a16:creationId xmlns:a16="http://schemas.microsoft.com/office/drawing/2014/main" id="{359F6B45-B39D-0939-6BF0-7D6D9F36A930}"/>
                </a:ext>
              </a:extLst>
            </p:cNvPr>
            <p:cNvGrpSpPr>
              <a:grpSpLocks/>
            </p:cNvGrpSpPr>
            <p:nvPr userDrawn="1"/>
          </p:nvGrpSpPr>
          <p:grpSpPr bwMode="auto">
            <a:xfrm>
              <a:off x="1728" y="2230"/>
              <a:ext cx="4027" cy="2085"/>
              <a:chOff x="1728" y="2230"/>
              <a:chExt cx="4027" cy="2085"/>
            </a:xfrm>
          </p:grpSpPr>
          <p:sp>
            <p:nvSpPr>
              <p:cNvPr id="25606" name="Freeform 6">
                <a:extLst>
                  <a:ext uri="{FF2B5EF4-FFF2-40B4-BE49-F238E27FC236}">
                    <a16:creationId xmlns:a16="http://schemas.microsoft.com/office/drawing/2014/main" id="{E05EA65B-226D-8AE2-A600-490E3C849F89}"/>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500">
                  <a:latin typeface="Arial" charset="0"/>
                </a:endParaRPr>
              </a:p>
            </p:txBody>
          </p:sp>
          <p:sp>
            <p:nvSpPr>
              <p:cNvPr id="25607" name="Freeform 7">
                <a:extLst>
                  <a:ext uri="{FF2B5EF4-FFF2-40B4-BE49-F238E27FC236}">
                    <a16:creationId xmlns:a16="http://schemas.microsoft.com/office/drawing/2014/main" id="{79EED3BE-466D-77D0-9011-3292DE249D2E}"/>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500">
                  <a:latin typeface="Arial" charset="0"/>
                </a:endParaRPr>
              </a:p>
            </p:txBody>
          </p:sp>
          <p:sp>
            <p:nvSpPr>
              <p:cNvPr id="25608" name="Freeform 8">
                <a:extLst>
                  <a:ext uri="{FF2B5EF4-FFF2-40B4-BE49-F238E27FC236}">
                    <a16:creationId xmlns:a16="http://schemas.microsoft.com/office/drawing/2014/main" id="{68DD5B48-CE12-D2F6-5A12-AA582F77ACD1}"/>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500">
                  <a:latin typeface="Arial" charset="0"/>
                </a:endParaRPr>
              </a:p>
            </p:txBody>
          </p:sp>
          <p:sp>
            <p:nvSpPr>
              <p:cNvPr id="9230" name="Freeform 9">
                <a:extLst>
                  <a:ext uri="{FF2B5EF4-FFF2-40B4-BE49-F238E27FC236}">
                    <a16:creationId xmlns:a16="http://schemas.microsoft.com/office/drawing/2014/main" id="{02EC96D6-7F98-423D-0095-C7E51578452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10">
                <a:extLst>
                  <a:ext uri="{FF2B5EF4-FFF2-40B4-BE49-F238E27FC236}">
                    <a16:creationId xmlns:a16="http://schemas.microsoft.com/office/drawing/2014/main" id="{D964BA93-E4F6-08A3-15C7-23F9FEB33A3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500">
                  <a:latin typeface="Arial" charset="0"/>
                </a:endParaRPr>
              </a:p>
            </p:txBody>
          </p:sp>
        </p:grpSp>
        <p:sp>
          <p:nvSpPr>
            <p:cNvPr id="25611" name="Freeform 11">
              <a:extLst>
                <a:ext uri="{FF2B5EF4-FFF2-40B4-BE49-F238E27FC236}">
                  <a16:creationId xmlns:a16="http://schemas.microsoft.com/office/drawing/2014/main" id="{6430CC47-CFC8-B3CB-0AEF-E6F89F8C1EA9}"/>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500">
                <a:latin typeface="Arial" charset="0"/>
              </a:endParaRPr>
            </a:p>
          </p:txBody>
        </p:sp>
        <p:sp>
          <p:nvSpPr>
            <p:cNvPr id="9226" name="Freeform 12">
              <a:extLst>
                <a:ext uri="{FF2B5EF4-FFF2-40B4-BE49-F238E27FC236}">
                  <a16:creationId xmlns:a16="http://schemas.microsoft.com/office/drawing/2014/main" id="{64D567A9-330F-54D8-1A2D-B92018630FF8}"/>
                </a:ext>
              </a:extLst>
            </p:cNvPr>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13" name="Rectangle 13">
            <a:extLst>
              <a:ext uri="{FF2B5EF4-FFF2-40B4-BE49-F238E27FC236}">
                <a16:creationId xmlns:a16="http://schemas.microsoft.com/office/drawing/2014/main" id="{FED57F58-3EDB-6EEE-8C32-FB3784395361}"/>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4" name="Rectangle 14">
            <a:extLst>
              <a:ext uri="{FF2B5EF4-FFF2-40B4-BE49-F238E27FC236}">
                <a16:creationId xmlns:a16="http://schemas.microsoft.com/office/drawing/2014/main" id="{6BF184EB-B43D-CE8D-8776-111E7844EC4C}"/>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900">
                <a:latin typeface="Arial" charset="0"/>
              </a:defRPr>
            </a:lvl1pPr>
          </a:lstStyle>
          <a:p>
            <a:pPr>
              <a:defRPr/>
            </a:pPr>
            <a:endParaRPr lang="en-US"/>
          </a:p>
        </p:txBody>
      </p:sp>
      <p:sp>
        <p:nvSpPr>
          <p:cNvPr id="25615" name="Rectangle 15">
            <a:extLst>
              <a:ext uri="{FF2B5EF4-FFF2-40B4-BE49-F238E27FC236}">
                <a16:creationId xmlns:a16="http://schemas.microsoft.com/office/drawing/2014/main" id="{E5DB8645-EF0B-8B89-EC80-999B230280F8}"/>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520"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 id="2147485500" r:id="rId12"/>
    <p:sldLayoutId id="2147485501" r:id="rId13"/>
    <p:sldLayoutId id="2147485502" r:id="rId14"/>
    <p:sldLayoutId id="2147485503" r:id="rId15"/>
    <p:sldLayoutId id="2147485504" r:id="rId16"/>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5pPr>
      <a:lvl6pPr marL="3429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6pPr>
      <a:lvl7pPr marL="6858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7pPr>
      <a:lvl8pPr marL="10287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8pPr>
      <a:lvl9pPr marL="13716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9pPr>
    </p:titleStyle>
    <p:bodyStyle>
      <a:lvl1pPr marL="257175" indent="-25717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tx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26F4C-3CBC-F966-BC3C-871A9DE33B78}"/>
              </a:ext>
            </a:extLst>
          </p:cNvPr>
          <p:cNvPicPr>
            <a:picLocks noChangeAspect="1"/>
          </p:cNvPicPr>
          <p:nvPr userDrawn="1"/>
        </p:nvPicPr>
        <p:blipFill>
          <a:blip r:embed="rId14"/>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0852BDA9-1029-391B-C14E-905D4D47C6AF}"/>
              </a:ext>
            </a:extLst>
          </p:cNvPr>
          <p:cNvSpPr>
            <a:spLocks noGrp="1"/>
          </p:cNvSpPr>
          <p:nvPr>
            <p:ph type="title"/>
          </p:nvPr>
        </p:nvSpPr>
        <p:spPr>
          <a:xfrm>
            <a:off x="628650" y="1002189"/>
            <a:ext cx="7886700" cy="408369"/>
          </a:xfrm>
          <a:prstGeom prst="rect">
            <a:avLst/>
          </a:prstGeom>
        </p:spPr>
        <p:txBody>
          <a:bodyPr vert="horz" wrap="square"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A7A4707-5CB2-10B1-EA87-6C8505F74A7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9C2755-96A6-ADAB-61D5-4CE1E36B6C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968A7E-E41C-784C-9B30-40800C4E21FF}" type="datetimeFigureOut">
              <a:rPr lang="en-US" smtClean="0"/>
              <a:t>5/14/2024</a:t>
            </a:fld>
            <a:endParaRPr lang="en-US"/>
          </a:p>
        </p:txBody>
      </p:sp>
      <p:sp>
        <p:nvSpPr>
          <p:cNvPr id="5" name="Footer Placeholder 4">
            <a:extLst>
              <a:ext uri="{FF2B5EF4-FFF2-40B4-BE49-F238E27FC236}">
                <a16:creationId xmlns:a16="http://schemas.microsoft.com/office/drawing/2014/main" id="{E218C9B9-58D5-0D44-0B7D-B4D3695DEB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7C937-CF3D-34CF-9C34-43280FEBEF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55DF87-0AF0-EC49-A9A9-240ED65C5D2A}" type="slidenum">
              <a:rPr lang="en-US" smtClean="0"/>
              <a:t>‹#›</a:t>
            </a:fld>
            <a:endParaRPr lang="en-US"/>
          </a:p>
        </p:txBody>
      </p:sp>
    </p:spTree>
    <p:extLst>
      <p:ext uri="{BB962C8B-B14F-4D97-AF65-F5344CB8AC3E}">
        <p14:creationId xmlns:p14="http://schemas.microsoft.com/office/powerpoint/2010/main" val="2906448192"/>
      </p:ext>
    </p:extLst>
  </p:cSld>
  <p:clrMap bg1="lt1" tx1="dk1" bg2="lt2" tx2="dk2" accent1="accent1" accent2="accent2" accent3="accent3" accent4="accent4" accent5="accent5" accent6="accent6" hlink="hlink" folHlink="folHlink"/>
  <p:sldLayoutIdLst>
    <p:sldLayoutId id="2147485523" r:id="rId1"/>
    <p:sldLayoutId id="2147485524" r:id="rId2"/>
    <p:sldLayoutId id="214748553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Lst>
  <p:txStyles>
    <p:titleStyle>
      <a:lvl1pPr algn="l" defTabSz="914400" rtl="0" eaLnBrk="1" latinLnBrk="0" hangingPunct="1">
        <a:lnSpc>
          <a:spcPct val="90000"/>
        </a:lnSpc>
        <a:spcBef>
          <a:spcPct val="0"/>
        </a:spcBef>
        <a:buNone/>
        <a:defRPr sz="36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7F1547A-F91D-EA99-68A5-7F1339489488}"/>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6A2F7A06-09DF-5247-C037-558D32DFD1C9}"/>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7DA9FF99-4B3C-3B9E-21B8-E8B66562D805}"/>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95D627BF-AA64-250C-177C-2FDE91F59BBB}"/>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1030" name="Rectangle 6">
            <a:extLst>
              <a:ext uri="{FF2B5EF4-FFF2-40B4-BE49-F238E27FC236}">
                <a16:creationId xmlns:a16="http://schemas.microsoft.com/office/drawing/2014/main" id="{E509CBCD-8565-7924-F12D-D4C74DDBA933}"/>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3F095627-D29B-0741-C3BE-ED90BFFB86CD}"/>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79C1ABFF-A0A6-9ACB-3A1D-BE4BFC3E3848}"/>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DE770CB2-2E85-3C87-D800-90688AC480AA}"/>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D81CE5F5-F6C8-3D2D-108B-20E90200DE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8" name="Picture 7"/>
          <p:cNvPicPr>
            <a:picLocks noChangeAspect="1"/>
          </p:cNvPicPr>
          <p:nvPr userDrawn="1"/>
        </p:nvPicPr>
        <p:blipFill>
          <a:blip r:embed="rId14"/>
          <a:stretch/>
        </p:blipFill>
        <p:spPr bwMode="auto">
          <a:xfrm>
            <a:off x="0" y="0"/>
            <a:ext cx="9144000" cy="6858000"/>
          </a:xfrm>
          <a:prstGeom prst="rect">
            <a:avLst/>
          </a:prstGeom>
        </p:spPr>
      </p:pic>
      <p:sp>
        <p:nvSpPr>
          <p:cNvPr id="2" name="Title Placeholder 1"/>
          <p:cNvSpPr>
            <a:spLocks noGrp="1"/>
          </p:cNvSpPr>
          <p:nvPr>
            <p:ph type="title"/>
          </p:nvPr>
        </p:nvSpPr>
        <p:spPr bwMode="auto">
          <a:xfrm>
            <a:off x="628650" y="1002189"/>
            <a:ext cx="7886700" cy="408369"/>
          </a:xfrm>
          <a:prstGeom prst="rect">
            <a:avLst/>
          </a:prstGeom>
        </p:spPr>
        <p:txBody>
          <a:bodyPr vert="horz" wrap="square" lIns="91440" tIns="45720" rIns="91440" bIns="45720" rtlCol="0" anchor="ctr" anchorCtr="0">
            <a:noAutofit/>
          </a:bodyPr>
          <a:lstStyle/>
          <a:p>
            <a:pPr>
              <a:defRPr/>
            </a:pPr>
            <a:r>
              <a:rPr lang="en-US"/>
              <a:t>Click to edit Master title style</a:t>
            </a:r>
            <a:endParaRPr/>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3968A7E-E41C-784C-9B30-40800C4E21FF}" type="datetimeFigureOut">
              <a:rPr lang="en-US"/>
              <a:t>5/14/2024</a:t>
            </a:fld>
            <a:endParaRPr lang="en-US"/>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D55DF87-0AF0-EC49-A9A9-240ED65C5D2A}"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3600" b="1" i="0">
          <a:solidFill>
            <a:schemeClr val="bg1"/>
          </a:solidFill>
          <a:latin typeface="Avenir Black"/>
          <a:ea typeface="Open Sans Extrabold"/>
          <a:cs typeface="Open Sans Extrabold"/>
        </a:defRPr>
      </a:lvl1pPr>
    </p:titleStyle>
    <p:bodyStyle>
      <a:lvl1pPr marL="228600" indent="-228600" algn="l" defTabSz="914400">
        <a:lnSpc>
          <a:spcPct val="90000"/>
        </a:lnSpc>
        <a:spcBef>
          <a:spcPts val="1000"/>
        </a:spcBef>
        <a:buFont typeface="Arial"/>
        <a:buChar char="•"/>
        <a:defRPr sz="2800" b="0" i="0">
          <a:solidFill>
            <a:schemeClr val="tx1"/>
          </a:solidFill>
          <a:latin typeface="Avenir Book"/>
          <a:ea typeface="Open Sans"/>
          <a:cs typeface="Open Sans"/>
        </a:defRPr>
      </a:lvl1pPr>
      <a:lvl2pPr marL="685800" indent="-228600" algn="l" defTabSz="914400">
        <a:lnSpc>
          <a:spcPct val="90000"/>
        </a:lnSpc>
        <a:spcBef>
          <a:spcPts val="500"/>
        </a:spcBef>
        <a:buFont typeface="Arial"/>
        <a:buChar char="•"/>
        <a:defRPr sz="2400" b="0" i="0">
          <a:solidFill>
            <a:schemeClr val="tx1"/>
          </a:solidFill>
          <a:latin typeface="Avenir Book"/>
          <a:ea typeface="Open Sans"/>
          <a:cs typeface="Open Sans"/>
        </a:defRPr>
      </a:lvl2pPr>
      <a:lvl3pPr marL="1143000" indent="-228600" algn="l" defTabSz="914400">
        <a:lnSpc>
          <a:spcPct val="90000"/>
        </a:lnSpc>
        <a:spcBef>
          <a:spcPts val="500"/>
        </a:spcBef>
        <a:buFont typeface="Arial"/>
        <a:buChar char="•"/>
        <a:defRPr sz="2000" b="0" i="0">
          <a:solidFill>
            <a:schemeClr val="tx1"/>
          </a:solidFill>
          <a:latin typeface="Avenir Book"/>
          <a:ea typeface="Open Sans"/>
          <a:cs typeface="Open Sans"/>
        </a:defRPr>
      </a:lvl3pPr>
      <a:lvl4pPr marL="1600200" indent="-228600" algn="l" defTabSz="914400">
        <a:lnSpc>
          <a:spcPct val="90000"/>
        </a:lnSpc>
        <a:spcBef>
          <a:spcPts val="500"/>
        </a:spcBef>
        <a:buFont typeface="Arial"/>
        <a:buChar char="•"/>
        <a:defRPr sz="1800" b="0" i="0">
          <a:solidFill>
            <a:schemeClr val="tx1"/>
          </a:solidFill>
          <a:latin typeface="Avenir Book"/>
          <a:ea typeface="Open Sans"/>
          <a:cs typeface="Open Sans"/>
        </a:defRPr>
      </a:lvl4pPr>
      <a:lvl5pPr marL="2057400" indent="-228600" algn="l" defTabSz="914400">
        <a:lnSpc>
          <a:spcPct val="90000"/>
        </a:lnSpc>
        <a:spcBef>
          <a:spcPts val="500"/>
        </a:spcBef>
        <a:buFont typeface="Arial"/>
        <a:buChar char="•"/>
        <a:defRPr sz="1800" b="0" i="0">
          <a:solidFill>
            <a:schemeClr val="tx1"/>
          </a:solidFill>
          <a:latin typeface="Avenir Book"/>
          <a:ea typeface="Open Sans"/>
          <a:cs typeface="Open San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6B66A5B-208F-75F7-E510-83F0726C93B8}"/>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630AA87E-91AD-00E0-7FDC-9B86C1472A9D}"/>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0E1D5695-F0BE-AFC0-02C0-4A646B51E5F9}"/>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C96FB689-B76A-6209-668B-C1F710E0A6DD}"/>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1030" name="Rectangle 6">
            <a:extLst>
              <a:ext uri="{FF2B5EF4-FFF2-40B4-BE49-F238E27FC236}">
                <a16:creationId xmlns:a16="http://schemas.microsoft.com/office/drawing/2014/main" id="{9FA77438-C832-3ECA-56DC-E21803747584}"/>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612794C3-4A1B-20D6-4966-EC8327A4024E}"/>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B8A996FA-E036-5225-63F1-492E9DC2FE90}"/>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04844F8D-4F18-9974-3910-485C79076272}"/>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9CEA7656-4467-2204-9FA8-AAF3F8EC5B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CD9070E-5DF7-6643-0BD1-7264104AEDDD}"/>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43C779FD-0D14-CE44-A1E1-BA6936090D1A}"/>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1B5C346D-35BB-D6CF-AB9F-9EBE1AC7836F}"/>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2A4654DF-3A32-7A1F-56D9-97541CAC5614}"/>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1030" name="Rectangle 6">
            <a:extLst>
              <a:ext uri="{FF2B5EF4-FFF2-40B4-BE49-F238E27FC236}">
                <a16:creationId xmlns:a16="http://schemas.microsoft.com/office/drawing/2014/main" id="{C0EDD83B-B897-779F-8FA1-2AC83FD76644}"/>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B9B38263-082A-D858-BA9E-02715AF7C408}"/>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E86E9E34-8035-8BA2-C1AE-A2CBFF5EE09B}"/>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551B4F79-BF45-666F-0CA2-1667B16C04DC}"/>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8B43E44B-7045-3666-3B02-928E014EAB8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16064EA-6E66-0338-78F3-5A4DA9C9ADED}"/>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8FC5C0C2-ED22-1466-846B-17A6246B86C0}"/>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B8756528-3A9F-34FC-9EBF-4ED7EA88495E}"/>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44F36BD4-9AEC-E076-8D0D-52492455AC68}"/>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1030" name="Rectangle 6">
            <a:extLst>
              <a:ext uri="{FF2B5EF4-FFF2-40B4-BE49-F238E27FC236}">
                <a16:creationId xmlns:a16="http://schemas.microsoft.com/office/drawing/2014/main" id="{83EB83BD-FD3E-0CE2-FB6E-3D75B3941853}"/>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F0CB2616-8BFF-DCC5-2A53-A4FB634194C8}"/>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D314E5F7-4391-4B2B-FDEC-30C342C1E13D}"/>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2B5F61A1-347C-4EFB-1B8C-29A1790BC651}"/>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AFE093EF-E141-4AA6-C620-7936A4FA97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hyperlink" Target="https://www.ahns.info/abstracts/2024Manuscripts/135874-88a82d03_1.pdf" TargetMode="External"/><Relationship Id="rId7" Type="http://schemas.openxmlformats.org/officeDocument/2006/relationships/image" Target="../media/image20.png"/><Relationship Id="rId2" Type="http://schemas.openxmlformats.org/officeDocument/2006/relationships/hyperlink" Target="https://www.ahns.info/abstracts/2024Manuscripts/135160-381c1db8.pdf" TargetMode="External"/><Relationship Id="rId1" Type="http://schemas.openxmlformats.org/officeDocument/2006/relationships/slideLayout" Target="../slideLayouts/slideLayout21.xml"/><Relationship Id="rId6" Type="http://schemas.openxmlformats.org/officeDocument/2006/relationships/hyperlink" Target="https://www.ahns.info/abstracts/2024Manuscripts/135717-3d859652.pdf" TargetMode="External"/><Relationship Id="rId5" Type="http://schemas.openxmlformats.org/officeDocument/2006/relationships/hyperlink" Target="https://www.ahns.info/abstracts/2024Manuscripts/136303-897dcbd6.pdf" TargetMode="External"/><Relationship Id="rId4" Type="http://schemas.openxmlformats.org/officeDocument/2006/relationships/hyperlink" Target="https://www.ahns.info/abstracts/2024Manuscripts/136487-1b0a0d8e_1.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hyperlink" Target="https://secure-web.cisco.com/1LS8E7jbPZNw8AAe4EAW51EjDohqMPwXCtHemCM6kqtZkPSwm_Gp_clTJpbypFxJsM5jyHCmfEmG5Tk21CPnaz4KY617MRIbaYAs08p7u7XsjVNI_gfM1iNlGauCXo_KbeYqo8weNvno3ARkmBGTd09BUTmh13G31jMdnfXPhlsK_orgG4wr0ydTmjOxRfseBtr3uXdr1izGN5Q8Bk8axFWuq_FDACsICipQLquK6LvVMmz1ZoPB7-wD3QCINpxJwjbWAanMZONsyIy_fl6mbikZFdxpyWnYxUtNg0nmA4GRUWjluz3qwuk678BH6HFDg0vGjiHPMPbkx5nhabfZzUA/https%3A%2F%2Fwww.youtube.com%2Fwatch%3Fv%3DHu18KVDPVkQ" TargetMode="Externa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hyperlink" Target="https://www.ahns.info/message-from-myers-fellow/" TargetMode="Externa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hyperlink" Target="https://www.ahns.info/diversity-equity-and-inclusion-division/"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hyperlink" Target="mailto:jj@ahns.info"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0.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hyperlink" Target="https://vimeo.com/manage/videos/873574995/2369b55206/privacy" TargetMode="External"/><Relationship Id="rId2" Type="http://schemas.openxmlformats.org/officeDocument/2006/relationships/hyperlink" Target="https://vimeo.com/manage/videos/851155217" TargetMode="Externa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vimeo.com/933508646/cbb586c5f1" TargetMode="Externa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6.xml.rels><?xml version="1.0" encoding="UTF-8" standalone="yes"?>
<Relationships xmlns="http://schemas.openxmlformats.org/package/2006/relationships"><Relationship Id="rId3" Type="http://schemas.openxmlformats.org/officeDocument/2006/relationships/hyperlink" Target="https://www.ahns.info/for-patients-reconstruction/"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A7350C0-F7EE-3BA4-7227-B06BC6BACD17}"/>
              </a:ext>
            </a:extLst>
          </p:cNvPr>
          <p:cNvSpPr>
            <a:spLocks noGrp="1" noChangeArrowheads="1"/>
          </p:cNvSpPr>
          <p:nvPr>
            <p:ph type="ctrTitle"/>
          </p:nvPr>
        </p:nvSpPr>
        <p:spPr>
          <a:xfrm>
            <a:off x="-3175" y="2971800"/>
            <a:ext cx="9144000" cy="1503363"/>
          </a:xfrm>
        </p:spPr>
        <p:txBody>
          <a:bodyPr/>
          <a:lstStyle/>
          <a:p>
            <a:pPr eaLnBrk="1" hangingPunct="1"/>
            <a:r>
              <a:rPr lang="en-US" altLang="en-US" sz="6000" b="1" dirty="0">
                <a:solidFill>
                  <a:schemeClr val="accent1"/>
                </a:solidFill>
                <a:latin typeface="Calibri" panose="020F0502020204030204" pitchFamily="34" charset="0"/>
              </a:rPr>
              <a:t>Welcome To The </a:t>
            </a:r>
            <a:br>
              <a:rPr lang="en-US" altLang="en-US" sz="6000" b="1" dirty="0">
                <a:solidFill>
                  <a:schemeClr val="accent1"/>
                </a:solidFill>
                <a:latin typeface="Calibri" panose="020F0502020204030204" pitchFamily="34" charset="0"/>
              </a:rPr>
            </a:br>
            <a:r>
              <a:rPr lang="en-US" altLang="en-US" sz="6000" b="1" dirty="0">
                <a:solidFill>
                  <a:schemeClr val="accent1"/>
                </a:solidFill>
                <a:latin typeface="Calibri" panose="020F0502020204030204" pitchFamily="34" charset="0"/>
              </a:rPr>
              <a:t>2024 AHNS Business Meeting</a:t>
            </a:r>
          </a:p>
        </p:txBody>
      </p:sp>
      <p:pic>
        <p:nvPicPr>
          <p:cNvPr id="27652" name="Picture 5" descr="C:\Documents and Settings\Marina\My Documents\AHNS Web Site\presentation2009\AHNSLogo.png">
            <a:extLst>
              <a:ext uri="{FF2B5EF4-FFF2-40B4-BE49-F238E27FC236}">
                <a16:creationId xmlns:a16="http://schemas.microsoft.com/office/drawing/2014/main" id="{524D69DA-DE99-3A9D-4F7F-5E6BBA9B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a:extLst>
              <a:ext uri="{FF2B5EF4-FFF2-40B4-BE49-F238E27FC236}">
                <a16:creationId xmlns:a16="http://schemas.microsoft.com/office/drawing/2014/main" id="{51D51F90-7BEC-19C3-4C8E-3792BFD636FE}"/>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
        <p:nvSpPr>
          <p:cNvPr id="2" name="Subtitle 1">
            <a:extLst>
              <a:ext uri="{FF2B5EF4-FFF2-40B4-BE49-F238E27FC236}">
                <a16:creationId xmlns:a16="http://schemas.microsoft.com/office/drawing/2014/main" id="{C612FD08-E5CA-3521-39A7-08199CD59E75}"/>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07E925F9-8A49-13A5-BF66-DAA830C2D098}"/>
              </a:ext>
            </a:extLst>
          </p:cNvPr>
          <p:cNvSpPr>
            <a:spLocks noGrp="1" noChangeArrowheads="1"/>
          </p:cNvSpPr>
          <p:nvPr>
            <p:ph type="ctrTitle"/>
          </p:nvPr>
        </p:nvSpPr>
        <p:spPr/>
        <p:txBody>
          <a:bodyPr/>
          <a:lstStyle/>
          <a:p>
            <a:endParaRPr lang="en-US" altLang="en-US"/>
          </a:p>
        </p:txBody>
      </p:sp>
      <p:sp>
        <p:nvSpPr>
          <p:cNvPr id="7171" name="Subtitle 4">
            <a:extLst>
              <a:ext uri="{FF2B5EF4-FFF2-40B4-BE49-F238E27FC236}">
                <a16:creationId xmlns:a16="http://schemas.microsoft.com/office/drawing/2014/main" id="{DFEE2BDF-13CD-1F55-B5F9-143F9022550B}"/>
              </a:ext>
            </a:extLst>
          </p:cNvPr>
          <p:cNvSpPr>
            <a:spLocks noGrp="1" noChangeArrowheads="1"/>
          </p:cNvSpPr>
          <p:nvPr>
            <p:ph type="subTitle" idx="1"/>
          </p:nvPr>
        </p:nvSpPr>
        <p:spPr>
          <a:xfrm>
            <a:off x="304800" y="438150"/>
            <a:ext cx="8534400" cy="6324600"/>
          </a:xfrm>
        </p:spPr>
        <p:txBody>
          <a:bodyPr/>
          <a:lstStyle/>
          <a:p>
            <a:endParaRPr lang="en-US" altLang="en-US"/>
          </a:p>
          <a:p>
            <a:r>
              <a:rPr lang="en-US" altLang="en-US" b="1"/>
              <a:t>DEI Division</a:t>
            </a:r>
          </a:p>
          <a:p>
            <a:r>
              <a:rPr lang="en-US" altLang="en-US"/>
              <a:t>Women in AHNS Service – Chairs Shirley Su and Karen Choi</a:t>
            </a:r>
          </a:p>
          <a:p>
            <a:r>
              <a:rPr lang="en-US" altLang="en-US" b="1"/>
              <a:t>Education Division</a:t>
            </a:r>
          </a:p>
          <a:p>
            <a:r>
              <a:rPr lang="en-US" altLang="en-US"/>
              <a:t>Advanced Training Council – Chairs Don Weed and Amy Hessel</a:t>
            </a:r>
          </a:p>
          <a:p>
            <a:r>
              <a:rPr lang="en-US" altLang="en-US" b="1"/>
              <a:t>Patient Care Division</a:t>
            </a:r>
          </a:p>
          <a:p>
            <a:r>
              <a:rPr lang="en-US" altLang="en-US"/>
              <a:t>AHNS Guidelines Advisory Board – Chairs Greg Randolph and Baran Sumer </a:t>
            </a:r>
          </a:p>
        </p:txBody>
      </p:sp>
    </p:spTree>
    <p:extLst>
      <p:ext uri="{BB962C8B-B14F-4D97-AF65-F5344CB8AC3E}">
        <p14:creationId xmlns:p14="http://schemas.microsoft.com/office/powerpoint/2010/main" val="157603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80EE4-E10A-10D8-87F2-7489A05F6B8D}"/>
              </a:ext>
            </a:extLst>
          </p:cNvPr>
          <p:cNvSpPr txBox="1"/>
          <p:nvPr/>
        </p:nvSpPr>
        <p:spPr>
          <a:xfrm>
            <a:off x="146958" y="930476"/>
            <a:ext cx="8850086" cy="3438339"/>
          </a:xfrm>
          <a:prstGeom prst="rect">
            <a:avLst/>
          </a:prstGeom>
        </p:spPr>
        <p:txBody>
          <a:bodyPr vert="horz" lIns="91440" tIns="45720" rIns="91440" bIns="45720" rtlCol="0" anchor="b">
            <a:noAutofit/>
          </a:bodyPr>
          <a:lstStyle/>
          <a:p>
            <a:pPr marL="1099601" indent="-1099601" defTabSz="914378" eaLnBrk="1" fontAlgn="auto" hangingPunct="1">
              <a:lnSpc>
                <a:spcPct val="90000"/>
              </a:lnSpc>
              <a:spcAft>
                <a:spcPts val="1387"/>
              </a:spcAft>
              <a:tabLst>
                <a:tab pos="1099601" algn="l"/>
                <a:tab pos="1764989" algn="l"/>
                <a:tab pos="2469516" algn="l"/>
                <a:tab pos="3127565" algn="l"/>
              </a:tabLst>
              <a:defRPr/>
            </a:pPr>
            <a:endParaRPr lang="en-US" sz="6000" dirty="0">
              <a:solidFill>
                <a:prstClr val="white"/>
              </a:solidFill>
              <a:effectLst>
                <a:outerShdw blurRad="38100" dist="38100" dir="2700000" algn="tl">
                  <a:srgbClr val="000000">
                    <a:alpha val="43137"/>
                  </a:srgbClr>
                </a:outerShdw>
              </a:effectLst>
              <a:latin typeface="Calibri Light" panose="020F0302020204030204"/>
            </a:endParaRPr>
          </a:p>
          <a:p>
            <a:pPr marL="1099601" indent="-1099601" defTabSz="914378" eaLnBrk="1" fontAlgn="auto" hangingPunct="1">
              <a:lnSpc>
                <a:spcPct val="90000"/>
              </a:lnSpc>
              <a:spcAft>
                <a:spcPts val="1387"/>
              </a:spcAft>
              <a:tabLst>
                <a:tab pos="1099601" algn="l"/>
                <a:tab pos="1764989" algn="l"/>
                <a:tab pos="2469516" algn="l"/>
                <a:tab pos="3127565" algn="l"/>
              </a:tabLst>
              <a:defRPr/>
            </a:pPr>
            <a:endParaRPr lang="en-US" sz="6000" dirty="0">
              <a:solidFill>
                <a:prstClr val="white"/>
              </a:solidFill>
              <a:effectLst>
                <a:outerShdw blurRad="38100" dist="38100" dir="2700000" algn="tl">
                  <a:srgbClr val="000000">
                    <a:alpha val="43137"/>
                  </a:srgbClr>
                </a:outerShdw>
              </a:effectLst>
              <a:latin typeface="Calibri Light" panose="020F0302020204030204"/>
            </a:endParaRPr>
          </a:p>
          <a:p>
            <a:pPr marL="1099601" indent="-1099601" defTabSz="914378" eaLnBrk="1" fontAlgn="auto" hangingPunct="1">
              <a:lnSpc>
                <a:spcPct val="90000"/>
              </a:lnSpc>
              <a:spcAft>
                <a:spcPts val="1387"/>
              </a:spcAft>
              <a:tabLst>
                <a:tab pos="1099601" algn="l"/>
                <a:tab pos="1764989" algn="l"/>
                <a:tab pos="2469516" algn="l"/>
                <a:tab pos="3127565" algn="l"/>
              </a:tabLst>
              <a:defRPr/>
            </a:pPr>
            <a:r>
              <a:rPr lang="en-US" sz="6600" dirty="0">
                <a:solidFill>
                  <a:srgbClr val="4F81BD"/>
                </a:solidFill>
                <a:effectLst>
                  <a:outerShdw blurRad="38100" dist="38100" dir="2700000" algn="tl">
                    <a:srgbClr val="000000">
                      <a:alpha val="43137"/>
                    </a:srgbClr>
                  </a:outerShdw>
                </a:effectLst>
                <a:latin typeface="Calibri Light" panose="020F0302020204030204"/>
              </a:rPr>
              <a:t>Treasurer Report</a:t>
            </a:r>
          </a:p>
          <a:p>
            <a:pPr marL="1099601" indent="-1099601" defTabSz="914378" eaLnBrk="1" fontAlgn="auto" hangingPunct="1">
              <a:lnSpc>
                <a:spcPct val="90000"/>
              </a:lnSpc>
              <a:spcAft>
                <a:spcPts val="1387"/>
              </a:spcAft>
              <a:tabLst>
                <a:tab pos="1099601" algn="l"/>
                <a:tab pos="1764989" algn="l"/>
                <a:tab pos="2469516" algn="l"/>
                <a:tab pos="3127565" algn="l"/>
              </a:tabLst>
              <a:defRPr/>
            </a:pPr>
            <a:r>
              <a:rPr lang="en-US" sz="3300" dirty="0">
                <a:solidFill>
                  <a:srgbClr val="4F81BD"/>
                </a:solidFill>
                <a:effectLst>
                  <a:outerShdw blurRad="38100" dist="38100" dir="2700000" algn="tl">
                    <a:srgbClr val="000000">
                      <a:alpha val="43137"/>
                    </a:srgbClr>
                  </a:outerShdw>
                </a:effectLst>
                <a:latin typeface="Calibri Light" panose="020F0302020204030204"/>
              </a:rPr>
              <a:t>Maie St. John, MD, PhD</a:t>
            </a:r>
          </a:p>
        </p:txBody>
      </p:sp>
      <p:pic>
        <p:nvPicPr>
          <p:cNvPr id="1026" name="Picture 2" descr="AHNS - American Head and Neck Society - Head and Neck Cancer ...">
            <a:extLst>
              <a:ext uri="{FF2B5EF4-FFF2-40B4-BE49-F238E27FC236}">
                <a16:creationId xmlns:a16="http://schemas.microsoft.com/office/drawing/2014/main" id="{2BC2BFD5-B716-AE6A-5ABA-1E550E123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135" y="4532585"/>
            <a:ext cx="1304397" cy="130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5494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AF9D-3B6E-5B0E-F586-81643F89C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EC4E9-E6F4-BAF7-4DB6-28AD80FA0504}"/>
              </a:ext>
            </a:extLst>
          </p:cNvPr>
          <p:cNvSpPr>
            <a:spLocks noGrp="1"/>
          </p:cNvSpPr>
          <p:nvPr>
            <p:ph type="title"/>
          </p:nvPr>
        </p:nvSpPr>
        <p:spPr>
          <a:xfrm>
            <a:off x="621878" y="1131094"/>
            <a:ext cx="7886700" cy="994172"/>
          </a:xfrm>
        </p:spPr>
        <p:txBody>
          <a:bodyPr/>
          <a:lstStyle/>
          <a:p>
            <a:r>
              <a:rPr lang="en-US" dirty="0"/>
              <a:t>Financial Assets</a:t>
            </a:r>
          </a:p>
        </p:txBody>
      </p:sp>
      <p:grpSp>
        <p:nvGrpSpPr>
          <p:cNvPr id="11" name="Group 10">
            <a:extLst>
              <a:ext uri="{FF2B5EF4-FFF2-40B4-BE49-F238E27FC236}">
                <a16:creationId xmlns:a16="http://schemas.microsoft.com/office/drawing/2014/main" id="{E80BA651-078E-7608-B59B-75F2F48D43DB}"/>
              </a:ext>
            </a:extLst>
          </p:cNvPr>
          <p:cNvGrpSpPr/>
          <p:nvPr/>
        </p:nvGrpSpPr>
        <p:grpSpPr>
          <a:xfrm>
            <a:off x="674370" y="1951260"/>
            <a:ext cx="6307109" cy="2110201"/>
            <a:chOff x="679722" y="780302"/>
            <a:chExt cx="7045539" cy="2534941"/>
          </a:xfrm>
        </p:grpSpPr>
        <p:pic>
          <p:nvPicPr>
            <p:cNvPr id="6" name="Picture 5">
              <a:extLst>
                <a:ext uri="{FF2B5EF4-FFF2-40B4-BE49-F238E27FC236}">
                  <a16:creationId xmlns:a16="http://schemas.microsoft.com/office/drawing/2014/main" id="{4A99F5C7-C1D3-CE4E-4B32-759B6A302B1A}"/>
                </a:ext>
              </a:extLst>
            </p:cNvPr>
            <p:cNvPicPr>
              <a:picLocks noChangeAspect="1"/>
            </p:cNvPicPr>
            <p:nvPr/>
          </p:nvPicPr>
          <p:blipFill rotWithShape="1">
            <a:blip r:embed="rId2"/>
            <a:srcRect l="1731" t="-8190" r="93" b="17555"/>
            <a:stretch/>
          </p:blipFill>
          <p:spPr>
            <a:xfrm>
              <a:off x="679722" y="780302"/>
              <a:ext cx="7045539" cy="2534941"/>
            </a:xfrm>
            <a:prstGeom prst="rect">
              <a:avLst/>
            </a:prstGeom>
          </p:spPr>
        </p:pic>
        <p:pic>
          <p:nvPicPr>
            <p:cNvPr id="10" name="Picture 9">
              <a:extLst>
                <a:ext uri="{FF2B5EF4-FFF2-40B4-BE49-F238E27FC236}">
                  <a16:creationId xmlns:a16="http://schemas.microsoft.com/office/drawing/2014/main" id="{311AAC6A-64C6-FA1C-9DF3-240462D246D7}"/>
                </a:ext>
              </a:extLst>
            </p:cNvPr>
            <p:cNvPicPr>
              <a:picLocks noChangeAspect="1"/>
            </p:cNvPicPr>
            <p:nvPr/>
          </p:nvPicPr>
          <p:blipFill rotWithShape="1">
            <a:blip r:embed="rId3"/>
            <a:srcRect l="70024" t="53182" r="2034" b="1"/>
            <a:stretch/>
          </p:blipFill>
          <p:spPr>
            <a:xfrm>
              <a:off x="7459980" y="1143000"/>
              <a:ext cx="220980" cy="105790"/>
            </a:xfrm>
            <a:prstGeom prst="rect">
              <a:avLst/>
            </a:prstGeom>
          </p:spPr>
        </p:pic>
      </p:grpSp>
      <p:sp>
        <p:nvSpPr>
          <p:cNvPr id="15" name="TextBox 14">
            <a:extLst>
              <a:ext uri="{FF2B5EF4-FFF2-40B4-BE49-F238E27FC236}">
                <a16:creationId xmlns:a16="http://schemas.microsoft.com/office/drawing/2014/main" id="{98967C45-AAA7-02B0-6B72-6BFFE582677D}"/>
              </a:ext>
            </a:extLst>
          </p:cNvPr>
          <p:cNvSpPr txBox="1"/>
          <p:nvPr/>
        </p:nvSpPr>
        <p:spPr>
          <a:xfrm>
            <a:off x="7219256" y="3468678"/>
            <a:ext cx="1040130" cy="461665"/>
          </a:xfrm>
          <a:prstGeom prst="rect">
            <a:avLst/>
          </a:prstGeom>
          <a:noFill/>
        </p:spPr>
        <p:txBody>
          <a:bodyPr wrap="square" rtlCol="0">
            <a:spAutoFit/>
          </a:bodyPr>
          <a:lstStyle/>
          <a:p>
            <a:pPr defTabSz="909180" eaLnBrk="1" fontAlgn="auto" hangingPunct="1">
              <a:spcBef>
                <a:spcPts val="0"/>
              </a:spcBef>
              <a:spcAft>
                <a:spcPts val="0"/>
              </a:spcAft>
            </a:pPr>
            <a:r>
              <a:rPr lang="en-US" sz="1200" b="1" dirty="0">
                <a:solidFill>
                  <a:srgbClr val="FF0000"/>
                </a:solidFill>
                <a:latin typeface="Calibri" panose="020F0502020204030204"/>
              </a:rPr>
              <a:t>2021-2022</a:t>
            </a:r>
          </a:p>
          <a:p>
            <a:pPr defTabSz="909180" eaLnBrk="1" fontAlgn="auto" hangingPunct="1">
              <a:spcBef>
                <a:spcPts val="0"/>
              </a:spcBef>
              <a:spcAft>
                <a:spcPts val="0"/>
              </a:spcAft>
            </a:pPr>
            <a:r>
              <a:rPr lang="en-US" sz="1200" b="1" dirty="0">
                <a:solidFill>
                  <a:srgbClr val="FF0000"/>
                </a:solidFill>
                <a:latin typeface="Calibri" panose="020F0502020204030204"/>
              </a:rPr>
              <a:t>(~14.5%)</a:t>
            </a:r>
          </a:p>
        </p:txBody>
      </p:sp>
      <p:cxnSp>
        <p:nvCxnSpPr>
          <p:cNvPr id="27" name="Straight Arrow Connector 26">
            <a:extLst>
              <a:ext uri="{FF2B5EF4-FFF2-40B4-BE49-F238E27FC236}">
                <a16:creationId xmlns:a16="http://schemas.microsoft.com/office/drawing/2014/main" id="{49AA30EA-F945-043B-BEDF-9ABD1A106F63}"/>
              </a:ext>
            </a:extLst>
          </p:cNvPr>
          <p:cNvCxnSpPr/>
          <p:nvPr/>
        </p:nvCxnSpPr>
        <p:spPr>
          <a:xfrm flipH="1">
            <a:off x="6217920" y="3699510"/>
            <a:ext cx="1089660" cy="1905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FFF1B67-B268-E92A-386F-26BFB2FAFCCC}"/>
              </a:ext>
            </a:extLst>
          </p:cNvPr>
          <p:cNvCxnSpPr>
            <a:cxnSpLocks/>
          </p:cNvCxnSpPr>
          <p:nvPr/>
        </p:nvCxnSpPr>
        <p:spPr>
          <a:xfrm flipH="1">
            <a:off x="6975764" y="3699510"/>
            <a:ext cx="320387" cy="2177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32F4DE-8344-377E-96E9-20BB0DB87F9F}"/>
              </a:ext>
            </a:extLst>
          </p:cNvPr>
          <p:cNvSpPr txBox="1"/>
          <p:nvPr/>
        </p:nvSpPr>
        <p:spPr>
          <a:xfrm>
            <a:off x="5506299" y="4273080"/>
            <a:ext cx="1004992" cy="276999"/>
          </a:xfrm>
          <a:prstGeom prst="rect">
            <a:avLst/>
          </a:prstGeom>
          <a:noFill/>
        </p:spPr>
        <p:txBody>
          <a:bodyPr wrap="square" rtlCol="0">
            <a:spAutoFit/>
          </a:bodyPr>
          <a:lstStyle/>
          <a:p>
            <a:pPr defTabSz="909180" eaLnBrk="1" fontAlgn="auto" hangingPunct="1">
              <a:spcBef>
                <a:spcPts val="0"/>
              </a:spcBef>
              <a:spcAft>
                <a:spcPts val="0"/>
              </a:spcAft>
            </a:pPr>
            <a:r>
              <a:rPr lang="en-US" sz="1200" b="1" dirty="0">
                <a:solidFill>
                  <a:srgbClr val="FF0000"/>
                </a:solidFill>
                <a:latin typeface="Calibri" panose="020F0502020204030204"/>
              </a:rPr>
              <a:t>2022 ≈ 2020</a:t>
            </a:r>
          </a:p>
        </p:txBody>
      </p:sp>
      <p:sp>
        <p:nvSpPr>
          <p:cNvPr id="32" name="TextBox 31">
            <a:extLst>
              <a:ext uri="{FF2B5EF4-FFF2-40B4-BE49-F238E27FC236}">
                <a16:creationId xmlns:a16="http://schemas.microsoft.com/office/drawing/2014/main" id="{935D149C-1015-678F-273D-0B036BDD2579}"/>
              </a:ext>
            </a:extLst>
          </p:cNvPr>
          <p:cNvSpPr txBox="1"/>
          <p:nvPr/>
        </p:nvSpPr>
        <p:spPr>
          <a:xfrm>
            <a:off x="2602082" y="4261061"/>
            <a:ext cx="2579370" cy="276999"/>
          </a:xfrm>
          <a:prstGeom prst="rect">
            <a:avLst/>
          </a:prstGeom>
          <a:noFill/>
        </p:spPr>
        <p:txBody>
          <a:bodyPr wrap="square" rtlCol="0">
            <a:spAutoFit/>
          </a:bodyPr>
          <a:lstStyle/>
          <a:p>
            <a:pPr defTabSz="909180" eaLnBrk="1" fontAlgn="auto" hangingPunct="1">
              <a:spcBef>
                <a:spcPts val="0"/>
              </a:spcBef>
              <a:spcAft>
                <a:spcPts val="0"/>
              </a:spcAft>
            </a:pPr>
            <a:r>
              <a:rPr lang="en-US" sz="1200" b="1" dirty="0">
                <a:solidFill>
                  <a:srgbClr val="FF0000"/>
                </a:solidFill>
                <a:latin typeface="Calibri" panose="020F0502020204030204"/>
              </a:rPr>
              <a:t>2022 substantially &gt; 2017, 2018, 2019</a:t>
            </a:r>
          </a:p>
        </p:txBody>
      </p:sp>
      <p:cxnSp>
        <p:nvCxnSpPr>
          <p:cNvPr id="33" name="Straight Arrow Connector 32">
            <a:extLst>
              <a:ext uri="{FF2B5EF4-FFF2-40B4-BE49-F238E27FC236}">
                <a16:creationId xmlns:a16="http://schemas.microsoft.com/office/drawing/2014/main" id="{0A0F702F-1A51-5F73-7846-D10717287C5C}"/>
              </a:ext>
            </a:extLst>
          </p:cNvPr>
          <p:cNvCxnSpPr>
            <a:cxnSpLocks/>
          </p:cNvCxnSpPr>
          <p:nvPr/>
        </p:nvCxnSpPr>
        <p:spPr>
          <a:xfrm flipV="1">
            <a:off x="5986358" y="3937962"/>
            <a:ext cx="524933" cy="3913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78FF6B-53F2-106E-5A6E-359303551EA3}"/>
              </a:ext>
            </a:extLst>
          </p:cNvPr>
          <p:cNvCxnSpPr>
            <a:cxnSpLocks/>
          </p:cNvCxnSpPr>
          <p:nvPr/>
        </p:nvCxnSpPr>
        <p:spPr>
          <a:xfrm flipH="1" flipV="1">
            <a:off x="5506299" y="3937962"/>
            <a:ext cx="480059" cy="3913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ight Brace 41">
            <a:extLst>
              <a:ext uri="{FF2B5EF4-FFF2-40B4-BE49-F238E27FC236}">
                <a16:creationId xmlns:a16="http://schemas.microsoft.com/office/drawing/2014/main" id="{9EF5D87B-1865-CAA1-B504-AFF2F48233F7}"/>
              </a:ext>
            </a:extLst>
          </p:cNvPr>
          <p:cNvSpPr/>
          <p:nvPr/>
        </p:nvSpPr>
        <p:spPr>
          <a:xfrm rot="5400000">
            <a:off x="3819963" y="3239972"/>
            <a:ext cx="143611" cy="1870415"/>
          </a:xfrm>
          <a:prstGeom prst="rightBrace">
            <a:avLst>
              <a:gd name="adj1" fmla="val 0"/>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09180" eaLnBrk="1" fontAlgn="auto" hangingPunct="1">
              <a:spcBef>
                <a:spcPts val="0"/>
              </a:spcBef>
              <a:spcAft>
                <a:spcPts val="0"/>
              </a:spcAft>
            </a:pPr>
            <a:endParaRPr lang="en-US" sz="1800">
              <a:solidFill>
                <a:prstClr val="black"/>
              </a:solidFill>
              <a:latin typeface="Calibri" panose="020F0502020204030204"/>
            </a:endParaRPr>
          </a:p>
        </p:txBody>
      </p:sp>
    </p:spTree>
    <p:extLst>
      <p:ext uri="{BB962C8B-B14F-4D97-AF65-F5344CB8AC3E}">
        <p14:creationId xmlns:p14="http://schemas.microsoft.com/office/powerpoint/2010/main" val="276866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2"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72C0-1420-5654-C2A6-12472C779EC3}"/>
              </a:ext>
            </a:extLst>
          </p:cNvPr>
          <p:cNvSpPr>
            <a:spLocks noGrp="1"/>
          </p:cNvSpPr>
          <p:nvPr>
            <p:ph type="title"/>
          </p:nvPr>
        </p:nvSpPr>
        <p:spPr>
          <a:xfrm>
            <a:off x="621878" y="1131094"/>
            <a:ext cx="7886700" cy="994172"/>
          </a:xfrm>
        </p:spPr>
        <p:txBody>
          <a:bodyPr/>
          <a:lstStyle/>
          <a:p>
            <a:r>
              <a:rPr lang="en-US" dirty="0"/>
              <a:t>Financial Assets</a:t>
            </a:r>
          </a:p>
        </p:txBody>
      </p:sp>
      <p:sp>
        <p:nvSpPr>
          <p:cNvPr id="31" name="TextBox 30">
            <a:extLst>
              <a:ext uri="{FF2B5EF4-FFF2-40B4-BE49-F238E27FC236}">
                <a16:creationId xmlns:a16="http://schemas.microsoft.com/office/drawing/2014/main" id="{74914F31-BF3E-9A0F-B075-BEAEBE18E5BA}"/>
              </a:ext>
            </a:extLst>
          </p:cNvPr>
          <p:cNvSpPr txBox="1"/>
          <p:nvPr/>
        </p:nvSpPr>
        <p:spPr>
          <a:xfrm>
            <a:off x="6057766" y="4491418"/>
            <a:ext cx="1004992" cy="461665"/>
          </a:xfrm>
          <a:prstGeom prst="rect">
            <a:avLst/>
          </a:prstGeom>
          <a:noFill/>
        </p:spPr>
        <p:txBody>
          <a:bodyPr wrap="square" rtlCol="0">
            <a:spAutoFit/>
          </a:bodyPr>
          <a:lstStyle/>
          <a:p>
            <a:pPr defTabSz="909180" eaLnBrk="1" fontAlgn="auto" hangingPunct="1">
              <a:spcBef>
                <a:spcPts val="0"/>
              </a:spcBef>
              <a:spcAft>
                <a:spcPts val="0"/>
              </a:spcAft>
            </a:pPr>
            <a:r>
              <a:rPr lang="en-US" sz="1200" b="1" dirty="0">
                <a:solidFill>
                  <a:srgbClr val="FF0000"/>
                </a:solidFill>
                <a:latin typeface="Calibri" panose="020F0502020204030204"/>
              </a:rPr>
              <a:t>+17% vs 2022</a:t>
            </a:r>
          </a:p>
        </p:txBody>
      </p:sp>
      <p:cxnSp>
        <p:nvCxnSpPr>
          <p:cNvPr id="33" name="Straight Arrow Connector 32">
            <a:extLst>
              <a:ext uri="{FF2B5EF4-FFF2-40B4-BE49-F238E27FC236}">
                <a16:creationId xmlns:a16="http://schemas.microsoft.com/office/drawing/2014/main" id="{D3D3F6E1-60D4-81CC-8364-A558C782B6DB}"/>
              </a:ext>
            </a:extLst>
          </p:cNvPr>
          <p:cNvCxnSpPr>
            <a:cxnSpLocks/>
          </p:cNvCxnSpPr>
          <p:nvPr/>
        </p:nvCxnSpPr>
        <p:spPr>
          <a:xfrm flipV="1">
            <a:off x="6537826" y="4118437"/>
            <a:ext cx="340715" cy="4292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8264C84-1BB9-DAC6-D0FB-088AE8A34350}"/>
              </a:ext>
            </a:extLst>
          </p:cNvPr>
          <p:cNvCxnSpPr>
            <a:cxnSpLocks/>
          </p:cNvCxnSpPr>
          <p:nvPr/>
        </p:nvCxnSpPr>
        <p:spPr>
          <a:xfrm flipH="1" flipV="1">
            <a:off x="6217920" y="4156300"/>
            <a:ext cx="319905" cy="3913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E5CA3D6-4179-1FB5-E183-D88FC3E424B7}"/>
              </a:ext>
            </a:extLst>
          </p:cNvPr>
          <p:cNvPicPr>
            <a:picLocks noChangeAspect="1"/>
          </p:cNvPicPr>
          <p:nvPr/>
        </p:nvPicPr>
        <p:blipFill rotWithShape="1">
          <a:blip r:embed="rId2"/>
          <a:srcRect t="1986"/>
          <a:stretch/>
        </p:blipFill>
        <p:spPr>
          <a:xfrm>
            <a:off x="799161" y="2006974"/>
            <a:ext cx="6429250" cy="2111463"/>
          </a:xfrm>
          <a:prstGeom prst="rect">
            <a:avLst/>
          </a:prstGeom>
        </p:spPr>
      </p:pic>
      <p:sp>
        <p:nvSpPr>
          <p:cNvPr id="4" name="Rectangle 3">
            <a:extLst>
              <a:ext uri="{FF2B5EF4-FFF2-40B4-BE49-F238E27FC236}">
                <a16:creationId xmlns:a16="http://schemas.microsoft.com/office/drawing/2014/main" id="{A191700B-2B27-CCA4-FEF7-2A60415DF5A6}"/>
              </a:ext>
            </a:extLst>
          </p:cNvPr>
          <p:cNvSpPr/>
          <p:nvPr/>
        </p:nvSpPr>
        <p:spPr>
          <a:xfrm>
            <a:off x="764927" y="2006974"/>
            <a:ext cx="6429250" cy="209774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619916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C969-06B4-DCE0-E27E-E909FC1AF70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1153DA0-A660-645A-CC1D-E4E301CA3AA0}"/>
              </a:ext>
            </a:extLst>
          </p:cNvPr>
          <p:cNvSpPr txBox="1"/>
          <p:nvPr/>
        </p:nvSpPr>
        <p:spPr>
          <a:xfrm>
            <a:off x="6172918" y="2654109"/>
            <a:ext cx="1780949" cy="1015663"/>
          </a:xfrm>
          <a:prstGeom prst="rect">
            <a:avLst/>
          </a:prstGeom>
          <a:noFill/>
        </p:spPr>
        <p:txBody>
          <a:bodyPr wrap="square" rtlCol="0">
            <a:spAutoFit/>
          </a:bodyPr>
          <a:lstStyle/>
          <a:p>
            <a:pPr defTabSz="909180" eaLnBrk="1" fontAlgn="auto" hangingPunct="1">
              <a:spcBef>
                <a:spcPts val="0"/>
              </a:spcBef>
              <a:spcAft>
                <a:spcPts val="0"/>
              </a:spcAft>
            </a:pPr>
            <a:endParaRPr lang="en-US" sz="1200" b="1" dirty="0">
              <a:solidFill>
                <a:srgbClr val="FF0000"/>
              </a:solidFill>
              <a:latin typeface="Calibri"/>
            </a:endParaRPr>
          </a:p>
          <a:p>
            <a:pPr defTabSz="909180" eaLnBrk="1" fontAlgn="auto" hangingPunct="1">
              <a:spcBef>
                <a:spcPts val="0"/>
              </a:spcBef>
              <a:spcAft>
                <a:spcPts val="0"/>
              </a:spcAft>
            </a:pPr>
            <a:endParaRPr lang="en-US" sz="1200" b="1" dirty="0">
              <a:solidFill>
                <a:srgbClr val="FF0000"/>
              </a:solidFill>
              <a:latin typeface="Calibri"/>
            </a:endParaRPr>
          </a:p>
          <a:p>
            <a:pPr defTabSz="909180" eaLnBrk="1" fontAlgn="auto" hangingPunct="1">
              <a:spcBef>
                <a:spcPts val="0"/>
              </a:spcBef>
              <a:spcAft>
                <a:spcPts val="0"/>
              </a:spcAft>
            </a:pPr>
            <a:r>
              <a:rPr lang="en-US" sz="1200" b="1" dirty="0">
                <a:solidFill>
                  <a:srgbClr val="FF0000"/>
                </a:solidFill>
                <a:latin typeface="Calibri"/>
              </a:rPr>
              <a:t>Significant increases during 2023</a:t>
            </a:r>
          </a:p>
          <a:p>
            <a:pPr defTabSz="909180" eaLnBrk="1" fontAlgn="auto" hangingPunct="1">
              <a:spcBef>
                <a:spcPts val="0"/>
              </a:spcBef>
              <a:spcAft>
                <a:spcPts val="0"/>
              </a:spcAft>
            </a:pPr>
            <a:endParaRPr lang="en-US" sz="1200" b="1" dirty="0">
              <a:solidFill>
                <a:srgbClr val="FF0000"/>
              </a:solidFill>
              <a:latin typeface="Calibri"/>
            </a:endParaRPr>
          </a:p>
        </p:txBody>
      </p:sp>
      <p:cxnSp>
        <p:nvCxnSpPr>
          <p:cNvPr id="13" name="Straight Arrow Connector 12">
            <a:extLst>
              <a:ext uri="{FF2B5EF4-FFF2-40B4-BE49-F238E27FC236}">
                <a16:creationId xmlns:a16="http://schemas.microsoft.com/office/drawing/2014/main" id="{29ED71EE-CE2F-58FA-DB74-5CC144BAB515}"/>
              </a:ext>
            </a:extLst>
          </p:cNvPr>
          <p:cNvCxnSpPr>
            <a:cxnSpLocks/>
          </p:cNvCxnSpPr>
          <p:nvPr/>
        </p:nvCxnSpPr>
        <p:spPr>
          <a:xfrm flipH="1">
            <a:off x="5363029" y="3024231"/>
            <a:ext cx="836101" cy="1803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ECC625B-AC78-A338-78BA-5BA6ACCE9F03}"/>
              </a:ext>
            </a:extLst>
          </p:cNvPr>
          <p:cNvCxnSpPr>
            <a:cxnSpLocks/>
          </p:cNvCxnSpPr>
          <p:nvPr/>
        </p:nvCxnSpPr>
        <p:spPr>
          <a:xfrm flipH="1">
            <a:off x="5454774" y="3030311"/>
            <a:ext cx="744356" cy="19128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20171B-9674-EBA7-9C14-3CAD1CC243B7}"/>
              </a:ext>
            </a:extLst>
          </p:cNvPr>
          <p:cNvPicPr>
            <a:picLocks noChangeAspect="1"/>
          </p:cNvPicPr>
          <p:nvPr/>
        </p:nvPicPr>
        <p:blipFill rotWithShape="1">
          <a:blip r:embed="rId2"/>
          <a:srcRect t="1392"/>
          <a:stretch/>
        </p:blipFill>
        <p:spPr>
          <a:xfrm>
            <a:off x="1893398" y="913811"/>
            <a:ext cx="3342493" cy="5005632"/>
          </a:xfrm>
          <a:prstGeom prst="rect">
            <a:avLst/>
          </a:prstGeom>
        </p:spPr>
      </p:pic>
      <p:sp>
        <p:nvSpPr>
          <p:cNvPr id="4" name="Oval 3">
            <a:extLst>
              <a:ext uri="{FF2B5EF4-FFF2-40B4-BE49-F238E27FC236}">
                <a16:creationId xmlns:a16="http://schemas.microsoft.com/office/drawing/2014/main" id="{59C61807-C61B-DAB0-0B1E-3671487A1B63}"/>
              </a:ext>
            </a:extLst>
          </p:cNvPr>
          <p:cNvSpPr/>
          <p:nvPr/>
        </p:nvSpPr>
        <p:spPr>
          <a:xfrm>
            <a:off x="1756051" y="3131820"/>
            <a:ext cx="3752850" cy="45449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eaLnBrk="1" fontAlgn="auto" hangingPunct="1">
              <a:spcBef>
                <a:spcPts val="0"/>
              </a:spcBef>
              <a:spcAft>
                <a:spcPts val="0"/>
              </a:spcAft>
            </a:pPr>
            <a:endParaRPr lang="en-US" sz="1800">
              <a:solidFill>
                <a:prstClr val="white"/>
              </a:solidFill>
              <a:latin typeface="Calibri"/>
            </a:endParaRPr>
          </a:p>
        </p:txBody>
      </p:sp>
      <p:sp>
        <p:nvSpPr>
          <p:cNvPr id="6" name="Oval 5">
            <a:extLst>
              <a:ext uri="{FF2B5EF4-FFF2-40B4-BE49-F238E27FC236}">
                <a16:creationId xmlns:a16="http://schemas.microsoft.com/office/drawing/2014/main" id="{2EECBED9-3877-057D-9D8E-C77BB8792EF7}"/>
              </a:ext>
            </a:extLst>
          </p:cNvPr>
          <p:cNvSpPr/>
          <p:nvPr/>
        </p:nvSpPr>
        <p:spPr>
          <a:xfrm>
            <a:off x="1756051" y="4915489"/>
            <a:ext cx="3752850" cy="45955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eaLnBrk="1" fontAlgn="auto" hangingPunct="1">
              <a:spcBef>
                <a:spcPts val="0"/>
              </a:spcBef>
              <a:spcAft>
                <a:spcPts val="0"/>
              </a:spcAft>
            </a:pPr>
            <a:endParaRPr lang="en-US" sz="1800">
              <a:solidFill>
                <a:prstClr val="white"/>
              </a:solidFill>
              <a:latin typeface="Calibri"/>
            </a:endParaRPr>
          </a:p>
        </p:txBody>
      </p:sp>
      <p:sp>
        <p:nvSpPr>
          <p:cNvPr id="3" name="TextBox 2">
            <a:extLst>
              <a:ext uri="{FF2B5EF4-FFF2-40B4-BE49-F238E27FC236}">
                <a16:creationId xmlns:a16="http://schemas.microsoft.com/office/drawing/2014/main" id="{A0047B2C-6278-99C4-7996-68D926DA2D73}"/>
              </a:ext>
            </a:extLst>
          </p:cNvPr>
          <p:cNvSpPr txBox="1"/>
          <p:nvPr/>
        </p:nvSpPr>
        <p:spPr>
          <a:xfrm>
            <a:off x="6123426" y="2668250"/>
            <a:ext cx="2186002" cy="461665"/>
          </a:xfrm>
          <a:prstGeom prst="rect">
            <a:avLst/>
          </a:prstGeom>
          <a:noFill/>
        </p:spPr>
        <p:txBody>
          <a:bodyPr wrap="square" rtlCol="0">
            <a:spAutoFit/>
          </a:bodyPr>
          <a:lstStyle/>
          <a:p>
            <a:pPr defTabSz="909180" eaLnBrk="1" fontAlgn="auto" hangingPunct="1">
              <a:spcBef>
                <a:spcPts val="0"/>
              </a:spcBef>
              <a:spcAft>
                <a:spcPts val="0"/>
              </a:spcAft>
            </a:pPr>
            <a:r>
              <a:rPr lang="en-US" sz="1200" b="1" dirty="0">
                <a:solidFill>
                  <a:srgbClr val="FF0000"/>
                </a:solidFill>
                <a:latin typeface="Calibri"/>
              </a:rPr>
              <a:t>Investment Accounts showing positive change 2023 </a:t>
            </a:r>
          </a:p>
        </p:txBody>
      </p:sp>
    </p:spTree>
    <p:extLst>
      <p:ext uri="{BB962C8B-B14F-4D97-AF65-F5344CB8AC3E}">
        <p14:creationId xmlns:p14="http://schemas.microsoft.com/office/powerpoint/2010/main" val="42644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C04B0391-98EC-A31F-4545-D906C04C9814}"/>
              </a:ext>
            </a:extLst>
          </p:cNvPr>
          <p:cNvSpPr>
            <a:spLocks noGrp="1"/>
          </p:cNvSpPr>
          <p:nvPr>
            <p:ph type="title"/>
          </p:nvPr>
        </p:nvSpPr>
        <p:spPr>
          <a:xfrm>
            <a:off x="177800" y="936229"/>
            <a:ext cx="8229600" cy="857250"/>
          </a:xfrm>
        </p:spPr>
        <p:txBody>
          <a:bodyPr/>
          <a:lstStyle/>
          <a:p>
            <a:r>
              <a:rPr lang="en-US" altLang="en-US" b="1" dirty="0">
                <a:ea typeface="ＭＳ Ｐゴシック" panose="020B0600070205080204" pitchFamily="34" charset="-128"/>
              </a:rPr>
              <a:t>AHNS : R&amp;E</a:t>
            </a:r>
            <a:endParaRPr lang="en-US" altLang="en-US" dirty="0">
              <a:ea typeface="ＭＳ Ｐゴシック" panose="020B0600070205080204" pitchFamily="34" charset="-128"/>
            </a:endParaRPr>
          </a:p>
        </p:txBody>
      </p:sp>
      <p:sp>
        <p:nvSpPr>
          <p:cNvPr id="7170" name="Content Placeholder 2">
            <a:extLst>
              <a:ext uri="{FF2B5EF4-FFF2-40B4-BE49-F238E27FC236}">
                <a16:creationId xmlns:a16="http://schemas.microsoft.com/office/drawing/2014/main" id="{8DE194BD-7842-7F94-6FF0-BA825B9F7AAD}"/>
              </a:ext>
            </a:extLst>
          </p:cNvPr>
          <p:cNvSpPr>
            <a:spLocks noGrp="1"/>
          </p:cNvSpPr>
          <p:nvPr>
            <p:ph idx="1"/>
          </p:nvPr>
        </p:nvSpPr>
        <p:spPr>
          <a:xfrm>
            <a:off x="177800" y="1920480"/>
            <a:ext cx="8229600" cy="3394472"/>
          </a:xfrm>
        </p:spPr>
        <p:txBody>
          <a:bodyPr>
            <a:normAutofit/>
          </a:bodyPr>
          <a:lstStyle/>
          <a:p>
            <a:r>
              <a:rPr lang="en-US" altLang="en-US" sz="1800" dirty="0">
                <a:ea typeface="ＭＳ Ｐゴシック" panose="020B0600070205080204" pitchFamily="34" charset="-128"/>
              </a:rPr>
              <a:t>Philosophies about AHNS and R&amp;E Funding</a:t>
            </a:r>
          </a:p>
          <a:p>
            <a:r>
              <a:rPr lang="en-US" altLang="en-US" sz="1800" dirty="0">
                <a:solidFill>
                  <a:srgbClr val="0070C0"/>
                </a:solidFill>
                <a:ea typeface="ＭＳ Ｐゴシック" panose="020B0600070205080204" pitchFamily="34" charset="-128"/>
              </a:rPr>
              <a:t>AHNS:  immediate operational expenses</a:t>
            </a:r>
          </a:p>
          <a:p>
            <a:pPr lvl="1"/>
            <a:r>
              <a:rPr lang="en-US" altLang="en-US" sz="1800" dirty="0">
                <a:ea typeface="ＭＳ Ｐゴシック" panose="020B0600070205080204" pitchFamily="34" charset="-128"/>
              </a:rPr>
              <a:t>Annual expenses to run society</a:t>
            </a:r>
          </a:p>
          <a:p>
            <a:pPr lvl="1"/>
            <a:r>
              <a:rPr lang="en-US" altLang="en-US" sz="1800" dirty="0">
                <a:ea typeface="ＭＳ Ｐゴシック" panose="020B0600070205080204" pitchFamily="34" charset="-128"/>
              </a:rPr>
              <a:t>Recommend up to 1.5 years cash on hand </a:t>
            </a:r>
          </a:p>
          <a:p>
            <a:r>
              <a:rPr lang="en-US" altLang="en-US" sz="1800" dirty="0">
                <a:solidFill>
                  <a:srgbClr val="0070C0"/>
                </a:solidFill>
                <a:ea typeface="ＭＳ Ｐゴシック" panose="020B0600070205080204" pitchFamily="34" charset="-128"/>
              </a:rPr>
              <a:t>R&amp;E:  investments in future of society</a:t>
            </a:r>
          </a:p>
          <a:p>
            <a:pPr lvl="1"/>
            <a:r>
              <a:rPr lang="en-US" altLang="en-US" sz="1800" dirty="0">
                <a:ea typeface="ＭＳ Ｐゴシック" panose="020B0600070205080204" pitchFamily="34" charset="-128"/>
              </a:rPr>
              <a:t>Transitioning from “accumulation” to using endowed funds</a:t>
            </a:r>
          </a:p>
          <a:p>
            <a:pPr lvl="1"/>
            <a:r>
              <a:rPr lang="en-US" altLang="en-US" sz="1800" dirty="0">
                <a:ea typeface="ＭＳ Ｐゴシック" panose="020B0600070205080204" pitchFamily="34" charset="-128"/>
              </a:rPr>
              <a:t>More aggressive growth in R&amp;E investments</a:t>
            </a:r>
          </a:p>
          <a:p>
            <a:pPr lvl="1"/>
            <a:r>
              <a:rPr lang="en-US" altLang="en-US" sz="1800" dirty="0">
                <a:ea typeface="ＭＳ Ｐゴシック" panose="020B0600070205080204" pitchFamily="34" charset="-128"/>
              </a:rPr>
              <a:t>Mission-based budgets:  research &amp; educational support</a:t>
            </a:r>
          </a:p>
        </p:txBody>
      </p:sp>
      <p:pic>
        <p:nvPicPr>
          <p:cNvPr id="1026" name="Picture 2" descr="Chemistry Education Research and Practice journal">
            <a:extLst>
              <a:ext uri="{FF2B5EF4-FFF2-40B4-BE49-F238E27FC236}">
                <a16:creationId xmlns:a16="http://schemas.microsoft.com/office/drawing/2014/main" id="{3C86DFFF-1CA0-AE6D-9A4C-DB61A7CF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68" y="4608422"/>
            <a:ext cx="2345267" cy="131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3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0495C-B4E8-47F0-A51D-C918334389B1}"/>
              </a:ext>
            </a:extLst>
          </p:cNvPr>
          <p:cNvSpPr>
            <a:spLocks noGrp="1"/>
          </p:cNvSpPr>
          <p:nvPr>
            <p:ph type="title"/>
          </p:nvPr>
        </p:nvSpPr>
        <p:spPr>
          <a:xfrm>
            <a:off x="1576668" y="974520"/>
            <a:ext cx="5990666" cy="484094"/>
          </a:xfrm>
        </p:spPr>
        <p:txBody>
          <a:bodyPr>
            <a:normAutofit fontScale="90000"/>
          </a:bodyPr>
          <a:lstStyle/>
          <a:p>
            <a:r>
              <a:rPr lang="en-US" sz="2052" dirty="0"/>
              <a:t>AHNS Asset Allocation</a:t>
            </a:r>
            <a:br>
              <a:rPr lang="en-US" dirty="0"/>
            </a:br>
            <a:r>
              <a:rPr lang="en-US" sz="1324" dirty="0"/>
              <a:t>As of May 31, 2023</a:t>
            </a:r>
            <a:endParaRPr lang="en-US" dirty="0"/>
          </a:p>
        </p:txBody>
      </p:sp>
      <p:sp>
        <p:nvSpPr>
          <p:cNvPr id="6" name="Line 4">
            <a:extLst>
              <a:ext uri="{FF2B5EF4-FFF2-40B4-BE49-F238E27FC236}">
                <a16:creationId xmlns:a16="http://schemas.microsoft.com/office/drawing/2014/main" id="{654560C0-CA48-4F41-971E-9C5655E5809B}"/>
              </a:ext>
            </a:extLst>
          </p:cNvPr>
          <p:cNvSpPr>
            <a:spLocks noChangeShapeType="1"/>
          </p:cNvSpPr>
          <p:nvPr/>
        </p:nvSpPr>
        <p:spPr bwMode="auto">
          <a:xfrm>
            <a:off x="1727947" y="1462368"/>
            <a:ext cx="5748618" cy="0"/>
          </a:xfrm>
          <a:prstGeom prst="line">
            <a:avLst/>
          </a:prstGeom>
          <a:noFill/>
          <a:ln w="34925">
            <a:gradFill flip="none" rotWithShape="1">
              <a:gsLst>
                <a:gs pos="50000">
                  <a:srgbClr val="6DA49E"/>
                </a:gs>
                <a:gs pos="100000">
                  <a:srgbClr val="ACCCC8">
                    <a:alpha val="75000"/>
                  </a:srgbClr>
                </a:gs>
                <a:gs pos="0">
                  <a:srgbClr val="ACCCC8">
                    <a:lumMod val="100000"/>
                    <a:alpha val="75000"/>
                  </a:srgbClr>
                </a:gs>
              </a:gsLst>
              <a:lin ang="0" scaled="1"/>
              <a:tileRect/>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337112" eaLnBrk="1" fontAlgn="auto">
              <a:spcBef>
                <a:spcPts val="0"/>
              </a:spcBef>
              <a:spcAft>
                <a:spcPts val="0"/>
              </a:spcAft>
              <a:defRPr/>
            </a:pPr>
            <a:endParaRPr lang="en-US" sz="1244" kern="0" dirty="0">
              <a:solidFill>
                <a:srgbClr val="000000"/>
              </a:solidFill>
              <a:latin typeface="Arial" panose="020B0604020202020204" pitchFamily="34" charset="0"/>
              <a:cs typeface="Arial" panose="020B0604020202020204" pitchFamily="34" charset="0"/>
              <a:sym typeface="NexaRegular"/>
            </a:endParaRPr>
          </a:p>
        </p:txBody>
      </p:sp>
      <p:graphicFrame>
        <p:nvGraphicFramePr>
          <p:cNvPr id="4" name="Object 4">
            <a:extLst>
              <a:ext uri="{FF2B5EF4-FFF2-40B4-BE49-F238E27FC236}">
                <a16:creationId xmlns:a16="http://schemas.microsoft.com/office/drawing/2014/main" id="{120E3F18-5B0C-4751-8B17-37AE9FC6EF3C}"/>
              </a:ext>
            </a:extLst>
          </p:cNvPr>
          <p:cNvGraphicFramePr>
            <a:graphicFrameLocks noChangeAspect="1"/>
          </p:cNvGraphicFramePr>
          <p:nvPr/>
        </p:nvGraphicFramePr>
        <p:xfrm>
          <a:off x="2052112" y="1553767"/>
          <a:ext cx="5765426" cy="3750469"/>
        </p:xfrm>
        <a:graphic>
          <a:graphicData uri="http://schemas.openxmlformats.org/presentationml/2006/ole">
            <mc:AlternateContent xmlns:mc="http://schemas.openxmlformats.org/markup-compatibility/2006">
              <mc:Choice xmlns:v="urn:schemas-microsoft-com:vml" Requires="v">
                <p:oleObj name="Worksheet" r:id="rId2" imgW="5124457" imgH="3333892" progId="Excel.Sheet.8">
                  <p:embed/>
                </p:oleObj>
              </mc:Choice>
              <mc:Fallback>
                <p:oleObj name="Worksheet" r:id="rId2" imgW="5124457" imgH="3333892" progId="Excel.Sheet.8">
                  <p:embed/>
                  <p:pic>
                    <p:nvPicPr>
                      <p:cNvPr id="4" name="Object 4">
                        <a:extLst>
                          <a:ext uri="{FF2B5EF4-FFF2-40B4-BE49-F238E27FC236}">
                            <a16:creationId xmlns:a16="http://schemas.microsoft.com/office/drawing/2014/main" id="{120E3F18-5B0C-4751-8B17-37AE9FC6EF3C}"/>
                          </a:ext>
                        </a:extLst>
                      </p:cNvPr>
                      <p:cNvPicPr>
                        <a:picLocks noChangeAspect="1" noChangeArrowheads="1"/>
                      </p:cNvPicPr>
                      <p:nvPr/>
                    </p:nvPicPr>
                    <p:blipFill>
                      <a:blip r:embed="rId3"/>
                      <a:srcRect/>
                      <a:stretch>
                        <a:fillRect/>
                      </a:stretch>
                    </p:blipFill>
                    <p:spPr bwMode="auto">
                      <a:xfrm>
                        <a:off x="2052112" y="1553767"/>
                        <a:ext cx="5765426" cy="37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3">
            <a:extLst>
              <a:ext uri="{FF2B5EF4-FFF2-40B4-BE49-F238E27FC236}">
                <a16:creationId xmlns:a16="http://schemas.microsoft.com/office/drawing/2014/main" id="{0102FF92-492E-4F9E-AFBB-30552FC2B592}"/>
              </a:ext>
            </a:extLst>
          </p:cNvPr>
          <p:cNvSpPr>
            <a:spLocks noGrp="1"/>
          </p:cNvSpPr>
          <p:nvPr>
            <p:ph type="sldNum" sz="quarter" idx="2"/>
          </p:nvPr>
        </p:nvSpPr>
        <p:spPr>
          <a:xfrm>
            <a:off x="7603343" y="5756198"/>
            <a:ext cx="214195" cy="212880"/>
          </a:xfrm>
        </p:spPr>
        <p:txBody>
          <a:bodyPr/>
          <a:lstStyle/>
          <a:p>
            <a:pPr defTabSz="685800" eaLnBrk="1" fontAlgn="auto" hangingPunct="1">
              <a:spcBef>
                <a:spcPts val="0"/>
              </a:spcBef>
              <a:spcAft>
                <a:spcPts val="0"/>
              </a:spcAft>
            </a:pPr>
            <a:fld id="{86CB4B4D-7CA3-9044-876B-883B54F8677D}" type="slidenum">
              <a:rPr lang="en-US">
                <a:solidFill>
                  <a:prstClr val="black">
                    <a:tint val="75000"/>
                  </a:prstClr>
                </a:solidFill>
                <a:latin typeface="Calibri"/>
              </a:rPr>
              <a:pPr defTabSz="685800" eaLnBrk="1" fontAlgn="auto" hangingPunct="1">
                <a:spcBef>
                  <a:spcPts val="0"/>
                </a:spcBef>
                <a:spcAft>
                  <a:spcPts val="0"/>
                </a:spcAft>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4720606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0495C-B4E8-47F0-A51D-C918334389B1}"/>
              </a:ext>
            </a:extLst>
          </p:cNvPr>
          <p:cNvSpPr>
            <a:spLocks noGrp="1"/>
          </p:cNvSpPr>
          <p:nvPr>
            <p:ph type="title"/>
          </p:nvPr>
        </p:nvSpPr>
        <p:spPr>
          <a:xfrm>
            <a:off x="1576668" y="974520"/>
            <a:ext cx="5990666" cy="484094"/>
          </a:xfrm>
        </p:spPr>
        <p:txBody>
          <a:bodyPr>
            <a:normAutofit fontScale="90000"/>
          </a:bodyPr>
          <a:lstStyle/>
          <a:p>
            <a:r>
              <a:rPr lang="en-US" sz="2052" dirty="0"/>
              <a:t>AHNS RE Asset Allocation</a:t>
            </a:r>
            <a:br>
              <a:rPr lang="en-US" dirty="0"/>
            </a:br>
            <a:r>
              <a:rPr lang="en-US" sz="1324" dirty="0"/>
              <a:t>As of May 31, 2023</a:t>
            </a:r>
            <a:endParaRPr lang="en-US" dirty="0"/>
          </a:p>
        </p:txBody>
      </p:sp>
      <p:sp>
        <p:nvSpPr>
          <p:cNvPr id="6" name="Line 4">
            <a:extLst>
              <a:ext uri="{FF2B5EF4-FFF2-40B4-BE49-F238E27FC236}">
                <a16:creationId xmlns:a16="http://schemas.microsoft.com/office/drawing/2014/main" id="{654560C0-CA48-4F41-971E-9C5655E5809B}"/>
              </a:ext>
            </a:extLst>
          </p:cNvPr>
          <p:cNvSpPr>
            <a:spLocks noChangeShapeType="1"/>
          </p:cNvSpPr>
          <p:nvPr/>
        </p:nvSpPr>
        <p:spPr bwMode="auto">
          <a:xfrm>
            <a:off x="1727947" y="1462368"/>
            <a:ext cx="5748618" cy="0"/>
          </a:xfrm>
          <a:prstGeom prst="line">
            <a:avLst/>
          </a:prstGeom>
          <a:noFill/>
          <a:ln w="34925">
            <a:gradFill flip="none" rotWithShape="1">
              <a:gsLst>
                <a:gs pos="50000">
                  <a:srgbClr val="6DA49E"/>
                </a:gs>
                <a:gs pos="100000">
                  <a:srgbClr val="ACCCC8">
                    <a:alpha val="75000"/>
                  </a:srgbClr>
                </a:gs>
                <a:gs pos="0">
                  <a:srgbClr val="ACCCC8">
                    <a:lumMod val="100000"/>
                    <a:alpha val="75000"/>
                  </a:srgbClr>
                </a:gs>
              </a:gsLst>
              <a:lin ang="0" scaled="1"/>
              <a:tileRect/>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337112" eaLnBrk="1" fontAlgn="auto">
              <a:spcBef>
                <a:spcPts val="0"/>
              </a:spcBef>
              <a:spcAft>
                <a:spcPts val="0"/>
              </a:spcAft>
              <a:defRPr/>
            </a:pPr>
            <a:endParaRPr lang="en-US" sz="1244" kern="0" dirty="0">
              <a:solidFill>
                <a:srgbClr val="000000"/>
              </a:solidFill>
              <a:latin typeface="Arial" panose="020B0604020202020204" pitchFamily="34" charset="0"/>
              <a:cs typeface="Arial" panose="020B0604020202020204" pitchFamily="34" charset="0"/>
              <a:sym typeface="NexaRegular"/>
            </a:endParaRPr>
          </a:p>
        </p:txBody>
      </p:sp>
      <p:graphicFrame>
        <p:nvGraphicFramePr>
          <p:cNvPr id="4" name="Object 4">
            <a:extLst>
              <a:ext uri="{FF2B5EF4-FFF2-40B4-BE49-F238E27FC236}">
                <a16:creationId xmlns:a16="http://schemas.microsoft.com/office/drawing/2014/main" id="{120E3F18-5B0C-4751-8B17-37AE9FC6EF3C}"/>
              </a:ext>
            </a:extLst>
          </p:cNvPr>
          <p:cNvGraphicFramePr>
            <a:graphicFrameLocks noChangeAspect="1"/>
          </p:cNvGraphicFramePr>
          <p:nvPr/>
        </p:nvGraphicFramePr>
        <p:xfrm>
          <a:off x="2102155" y="1686137"/>
          <a:ext cx="4939693" cy="3750469"/>
        </p:xfrm>
        <a:graphic>
          <a:graphicData uri="http://schemas.openxmlformats.org/presentationml/2006/ole">
            <mc:AlternateContent xmlns:mc="http://schemas.openxmlformats.org/markup-compatibility/2006">
              <mc:Choice xmlns:v="urn:schemas-microsoft-com:vml" Requires="v">
                <p:oleObj name="Worksheet" r:id="rId2" imgW="4390855" imgH="3333892" progId="Excel.Sheet.8">
                  <p:embed/>
                </p:oleObj>
              </mc:Choice>
              <mc:Fallback>
                <p:oleObj name="Worksheet" r:id="rId2" imgW="4390855" imgH="3333892" progId="Excel.Sheet.8">
                  <p:embed/>
                  <p:pic>
                    <p:nvPicPr>
                      <p:cNvPr id="4" name="Object 4">
                        <a:extLst>
                          <a:ext uri="{FF2B5EF4-FFF2-40B4-BE49-F238E27FC236}">
                            <a16:creationId xmlns:a16="http://schemas.microsoft.com/office/drawing/2014/main" id="{120E3F18-5B0C-4751-8B17-37AE9FC6EF3C}"/>
                          </a:ext>
                        </a:extLst>
                      </p:cNvPr>
                      <p:cNvPicPr>
                        <a:picLocks noChangeAspect="1" noChangeArrowheads="1"/>
                      </p:cNvPicPr>
                      <p:nvPr/>
                    </p:nvPicPr>
                    <p:blipFill>
                      <a:blip r:embed="rId3"/>
                      <a:srcRect/>
                      <a:stretch>
                        <a:fillRect/>
                      </a:stretch>
                    </p:blipFill>
                    <p:spPr bwMode="auto">
                      <a:xfrm>
                        <a:off x="2102155" y="1686137"/>
                        <a:ext cx="4939693" cy="3750469"/>
                      </a:xfrm>
                      <a:prstGeom prst="rect">
                        <a:avLst/>
                      </a:prstGeom>
                      <a:noFill/>
                      <a:ln>
                        <a:noFill/>
                      </a:ln>
                      <a:effectLst/>
                    </p:spPr>
                  </p:pic>
                </p:oleObj>
              </mc:Fallback>
            </mc:AlternateContent>
          </a:graphicData>
        </a:graphic>
      </p:graphicFrame>
      <p:sp>
        <p:nvSpPr>
          <p:cNvPr id="8" name="Slide Number Placeholder 3">
            <a:extLst>
              <a:ext uri="{FF2B5EF4-FFF2-40B4-BE49-F238E27FC236}">
                <a16:creationId xmlns:a16="http://schemas.microsoft.com/office/drawing/2014/main" id="{DABE2B5B-0A3B-4214-BD1F-1A1E75C51C8A}"/>
              </a:ext>
            </a:extLst>
          </p:cNvPr>
          <p:cNvSpPr>
            <a:spLocks noGrp="1"/>
          </p:cNvSpPr>
          <p:nvPr>
            <p:ph type="sldNum" sz="quarter" idx="2"/>
          </p:nvPr>
        </p:nvSpPr>
        <p:spPr>
          <a:xfrm>
            <a:off x="7603343" y="5756198"/>
            <a:ext cx="214195" cy="212880"/>
          </a:xfrm>
        </p:spPr>
        <p:txBody>
          <a:bodyPr/>
          <a:lstStyle/>
          <a:p>
            <a:pPr defTabSz="685800" eaLnBrk="1" fontAlgn="auto" hangingPunct="1">
              <a:spcBef>
                <a:spcPts val="0"/>
              </a:spcBef>
              <a:spcAft>
                <a:spcPts val="0"/>
              </a:spcAft>
            </a:pPr>
            <a:fld id="{86CB4B4D-7CA3-9044-876B-883B54F8677D}" type="slidenum">
              <a:rPr lang="en-US">
                <a:solidFill>
                  <a:prstClr val="black">
                    <a:tint val="75000"/>
                  </a:prstClr>
                </a:solidFill>
                <a:latin typeface="Calibri"/>
              </a:rPr>
              <a:pPr defTabSz="685800" eaLnBrk="1" fontAlgn="auto" hangingPunct="1">
                <a:spcBef>
                  <a:spcPts val="0"/>
                </a:spcBef>
                <a:spcAft>
                  <a:spcPts val="0"/>
                </a:spcAft>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40590474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0C1883-E62D-CE30-EB24-0FB17D6C6E56}"/>
              </a:ext>
            </a:extLst>
          </p:cNvPr>
          <p:cNvPicPr>
            <a:picLocks noChangeAspect="1"/>
          </p:cNvPicPr>
          <p:nvPr/>
        </p:nvPicPr>
        <p:blipFill>
          <a:blip r:embed="rId2"/>
          <a:stretch>
            <a:fillRect/>
          </a:stretch>
        </p:blipFill>
        <p:spPr>
          <a:xfrm>
            <a:off x="1989108" y="857250"/>
            <a:ext cx="3288125" cy="5035924"/>
          </a:xfrm>
          <a:prstGeom prst="rect">
            <a:avLst/>
          </a:prstGeom>
        </p:spPr>
      </p:pic>
      <p:sp>
        <p:nvSpPr>
          <p:cNvPr id="4" name="Oval 3">
            <a:extLst>
              <a:ext uri="{FF2B5EF4-FFF2-40B4-BE49-F238E27FC236}">
                <a16:creationId xmlns:a16="http://schemas.microsoft.com/office/drawing/2014/main" id="{62613917-12FE-9E57-7A2A-A319402E621E}"/>
              </a:ext>
            </a:extLst>
          </p:cNvPr>
          <p:cNvSpPr/>
          <p:nvPr/>
        </p:nvSpPr>
        <p:spPr>
          <a:xfrm>
            <a:off x="1756051" y="3131820"/>
            <a:ext cx="3752850" cy="4076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eaLnBrk="1" fontAlgn="auto" hangingPunct="1">
              <a:spcBef>
                <a:spcPts val="0"/>
              </a:spcBef>
              <a:spcAft>
                <a:spcPts val="0"/>
              </a:spcAft>
            </a:pPr>
            <a:endParaRPr lang="en-US" sz="1800">
              <a:solidFill>
                <a:prstClr val="white"/>
              </a:solidFill>
              <a:latin typeface="Calibri"/>
            </a:endParaRPr>
          </a:p>
        </p:txBody>
      </p:sp>
      <p:sp>
        <p:nvSpPr>
          <p:cNvPr id="6" name="Oval 5">
            <a:extLst>
              <a:ext uri="{FF2B5EF4-FFF2-40B4-BE49-F238E27FC236}">
                <a16:creationId xmlns:a16="http://schemas.microsoft.com/office/drawing/2014/main" id="{F8D04EF7-219A-8776-E76F-EC4EA7F923B4}"/>
              </a:ext>
            </a:extLst>
          </p:cNvPr>
          <p:cNvSpPr/>
          <p:nvPr/>
        </p:nvSpPr>
        <p:spPr>
          <a:xfrm>
            <a:off x="1756051" y="4949190"/>
            <a:ext cx="3752850" cy="4076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eaLnBrk="1" fontAlgn="auto" hangingPunct="1">
              <a:spcBef>
                <a:spcPts val="0"/>
              </a:spcBef>
              <a:spcAft>
                <a:spcPts val="0"/>
              </a:spcAft>
            </a:pPr>
            <a:endParaRPr lang="en-US" sz="1800">
              <a:solidFill>
                <a:prstClr val="white"/>
              </a:solidFill>
              <a:latin typeface="Calibri"/>
            </a:endParaRPr>
          </a:p>
        </p:txBody>
      </p:sp>
      <p:sp>
        <p:nvSpPr>
          <p:cNvPr id="12" name="TextBox 11">
            <a:extLst>
              <a:ext uri="{FF2B5EF4-FFF2-40B4-BE49-F238E27FC236}">
                <a16:creationId xmlns:a16="http://schemas.microsoft.com/office/drawing/2014/main" id="{DF985A32-9D67-EE7B-0CDD-73D2C7298085}"/>
              </a:ext>
            </a:extLst>
          </p:cNvPr>
          <p:cNvSpPr txBox="1"/>
          <p:nvPr/>
        </p:nvSpPr>
        <p:spPr>
          <a:xfrm>
            <a:off x="6136874" y="2621185"/>
            <a:ext cx="2186002" cy="276999"/>
          </a:xfrm>
          <a:prstGeom prst="rect">
            <a:avLst/>
          </a:prstGeom>
          <a:noFill/>
        </p:spPr>
        <p:txBody>
          <a:bodyPr wrap="square" rtlCol="0">
            <a:spAutoFit/>
          </a:bodyPr>
          <a:lstStyle/>
          <a:p>
            <a:pPr defTabSz="909180" eaLnBrk="1" fontAlgn="auto" hangingPunct="1">
              <a:spcBef>
                <a:spcPts val="0"/>
              </a:spcBef>
              <a:spcAft>
                <a:spcPts val="0"/>
              </a:spcAft>
            </a:pPr>
            <a:r>
              <a:rPr lang="en-US" sz="1200" b="1">
                <a:solidFill>
                  <a:srgbClr val="FF0000"/>
                </a:solidFill>
                <a:latin typeface="Calibri"/>
              </a:rPr>
              <a:t>Significant increases in Q1 2024</a:t>
            </a:r>
            <a:endParaRPr lang="en-US" sz="1200" b="1" dirty="0">
              <a:solidFill>
                <a:srgbClr val="FF0000"/>
              </a:solidFill>
              <a:latin typeface="Calibri"/>
            </a:endParaRPr>
          </a:p>
        </p:txBody>
      </p:sp>
      <p:cxnSp>
        <p:nvCxnSpPr>
          <p:cNvPr id="13" name="Straight Arrow Connector 12">
            <a:extLst>
              <a:ext uri="{FF2B5EF4-FFF2-40B4-BE49-F238E27FC236}">
                <a16:creationId xmlns:a16="http://schemas.microsoft.com/office/drawing/2014/main" id="{1CD02330-5BC0-84D3-31CD-6E0EEEAEEFAC}"/>
              </a:ext>
            </a:extLst>
          </p:cNvPr>
          <p:cNvCxnSpPr>
            <a:cxnSpLocks/>
          </p:cNvCxnSpPr>
          <p:nvPr/>
        </p:nvCxnSpPr>
        <p:spPr>
          <a:xfrm flipH="1">
            <a:off x="5363029" y="3024231"/>
            <a:ext cx="836101" cy="1803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71B07A-21C8-6AF4-BD3B-FBC0FD4603EF}"/>
              </a:ext>
            </a:extLst>
          </p:cNvPr>
          <p:cNvCxnSpPr>
            <a:cxnSpLocks/>
          </p:cNvCxnSpPr>
          <p:nvPr/>
        </p:nvCxnSpPr>
        <p:spPr>
          <a:xfrm flipH="1">
            <a:off x="5454774" y="3030311"/>
            <a:ext cx="744356" cy="19128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D629AC-9B25-781D-D7C1-02F2093CEF30}"/>
              </a:ext>
            </a:extLst>
          </p:cNvPr>
          <p:cNvSpPr txBox="1"/>
          <p:nvPr/>
        </p:nvSpPr>
        <p:spPr>
          <a:xfrm>
            <a:off x="385749" y="995367"/>
            <a:ext cx="7742252" cy="600164"/>
          </a:xfrm>
          <a:prstGeom prst="rect">
            <a:avLst/>
          </a:prstGeom>
          <a:solidFill>
            <a:schemeClr val="bg1"/>
          </a:solidFill>
        </p:spPr>
        <p:txBody>
          <a:bodyPr wrap="square" rtlCol="0">
            <a:spAutoFit/>
          </a:bodyPr>
          <a:lstStyle/>
          <a:p>
            <a:pPr defTabSz="685800" eaLnBrk="1" fontAlgn="auto" hangingPunct="1">
              <a:spcBef>
                <a:spcPts val="0"/>
              </a:spcBef>
              <a:spcAft>
                <a:spcPts val="0"/>
              </a:spcAft>
            </a:pPr>
            <a:r>
              <a:rPr lang="en-US" sz="3300" u="sng" dirty="0">
                <a:solidFill>
                  <a:prstClr val="black"/>
                </a:solidFill>
                <a:latin typeface="Calibri"/>
              </a:rPr>
              <a:t>Requests for Funding: Process</a:t>
            </a:r>
          </a:p>
        </p:txBody>
      </p:sp>
      <p:sp>
        <p:nvSpPr>
          <p:cNvPr id="4" name="TextBox 3">
            <a:extLst>
              <a:ext uri="{FF2B5EF4-FFF2-40B4-BE49-F238E27FC236}">
                <a16:creationId xmlns:a16="http://schemas.microsoft.com/office/drawing/2014/main" id="{16AC95E1-56FD-F7DF-C98E-3EFE5A8788A1}"/>
              </a:ext>
            </a:extLst>
          </p:cNvPr>
          <p:cNvSpPr txBox="1"/>
          <p:nvPr/>
        </p:nvSpPr>
        <p:spPr>
          <a:xfrm>
            <a:off x="385749" y="1738314"/>
            <a:ext cx="7809985" cy="3416320"/>
          </a:xfrm>
          <a:prstGeom prst="rect">
            <a:avLst/>
          </a:prstGeom>
          <a:noFill/>
        </p:spPr>
        <p:txBody>
          <a:bodyPr wrap="square" rtlCol="0">
            <a:spAutoFit/>
          </a:bodyPr>
          <a:lstStyle/>
          <a:p>
            <a:pPr marL="285743" indent="-285743" defTabSz="685800" eaLnBrk="1" fontAlgn="auto" hangingPunct="1">
              <a:spcBef>
                <a:spcPts val="0"/>
              </a:spcBef>
              <a:spcAft>
                <a:spcPts val="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Requests for funding should be submitted in the form of a written proposal.</a:t>
            </a:r>
          </a:p>
          <a:p>
            <a:pPr defTabSz="685800" eaLnBrk="1" fontAlgn="auto" hangingPunct="1">
              <a:spcBef>
                <a:spcPts val="0"/>
              </a:spcBef>
              <a:spcAft>
                <a:spcPts val="0"/>
              </a:spcAft>
            </a:pPr>
            <a:endParaRPr lang="en-US" sz="1800" dirty="0">
              <a:solidFill>
                <a:prstClr val="black"/>
              </a:solidFill>
              <a:latin typeface="Arial" panose="020B0604020202020204" pitchFamily="34" charset="0"/>
              <a:cs typeface="Arial" panose="020B0604020202020204" pitchFamily="34" charset="0"/>
            </a:endParaRPr>
          </a:p>
          <a:p>
            <a:pPr marL="285743" indent="-285743" defTabSz="685800" eaLnBrk="1" fontAlgn="auto" hangingPunct="1">
              <a:spcBef>
                <a:spcPts val="0"/>
              </a:spcBef>
              <a:spcAft>
                <a:spcPts val="0"/>
              </a:spcAf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deadline for consideration is yearly on January 15th and July 15th</a:t>
            </a:r>
          </a:p>
          <a:p>
            <a:pPr marL="285743" indent="-285743" defTabSz="685800" eaLnBrk="1" fontAlgn="auto" hangingPunct="1">
              <a:spcBef>
                <a:spcPts val="0"/>
              </a:spcBef>
              <a:spcAft>
                <a:spcPts val="0"/>
              </a:spcAft>
              <a:buFont typeface="Arial" panose="020B0604020202020204" pitchFamily="34" charset="0"/>
              <a:buChar char="•"/>
            </a:pPr>
            <a:endParaRPr lang="en-US" sz="1800" dirty="0">
              <a:solidFill>
                <a:prstClr val="black"/>
              </a:solidFill>
              <a:latin typeface="Arial" panose="020B0604020202020204" pitchFamily="34" charset="0"/>
              <a:cs typeface="Arial" panose="020B0604020202020204" pitchFamily="34" charset="0"/>
            </a:endParaRPr>
          </a:p>
          <a:p>
            <a:pPr marL="285743" indent="-285743" defTabSz="685800" eaLnBrk="1" fontAlgn="auto" hangingPunct="1">
              <a:spcBef>
                <a:spcPts val="0"/>
              </a:spcBef>
              <a:spcAft>
                <a:spcPts val="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Proposal must include detailed budget (Budget Justification).</a:t>
            </a:r>
          </a:p>
          <a:p>
            <a:pPr marL="285743" indent="-285743" defTabSz="685800" eaLnBrk="1" fontAlgn="auto" hangingPunct="1">
              <a:spcBef>
                <a:spcPts val="0"/>
              </a:spcBef>
              <a:spcAft>
                <a:spcPts val="0"/>
              </a:spcAft>
              <a:buFont typeface="Arial" panose="020B0604020202020204" pitchFamily="34" charset="0"/>
              <a:buChar char="•"/>
            </a:pPr>
            <a:endParaRPr lang="en-US" sz="1800" dirty="0">
              <a:solidFill>
                <a:prstClr val="black"/>
              </a:solidFill>
              <a:latin typeface="Arial" panose="020B0604020202020204" pitchFamily="34" charset="0"/>
              <a:cs typeface="Arial" panose="020B0604020202020204" pitchFamily="34" charset="0"/>
            </a:endParaRPr>
          </a:p>
          <a:p>
            <a:pPr marL="285743" indent="-285743" defTabSz="685800" eaLnBrk="1" fontAlgn="auto" hangingPunct="1">
              <a:spcBef>
                <a:spcPts val="0"/>
              </a:spcBef>
              <a:spcAft>
                <a:spcPts val="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Proposal should include metrics and plans surrounding ROI.</a:t>
            </a:r>
          </a:p>
          <a:p>
            <a:pPr marL="285743" indent="-285743" defTabSz="685800" eaLnBrk="1" fontAlgn="auto" hangingPunct="1">
              <a:spcBef>
                <a:spcPts val="0"/>
              </a:spcBef>
              <a:spcAft>
                <a:spcPts val="0"/>
              </a:spcAft>
              <a:buFont typeface="Arial" panose="020B0604020202020204" pitchFamily="34" charset="0"/>
              <a:buChar char="•"/>
            </a:pPr>
            <a:endParaRPr lang="en-US" sz="1800" dirty="0">
              <a:solidFill>
                <a:prstClr val="black"/>
              </a:solidFill>
              <a:latin typeface="Arial" panose="020B0604020202020204" pitchFamily="34" charset="0"/>
              <a:cs typeface="Arial" panose="020B0604020202020204" pitchFamily="34" charset="0"/>
            </a:endParaRPr>
          </a:p>
          <a:p>
            <a:pPr marL="285743" indent="-285743" defTabSz="685800" eaLnBrk="1" fontAlgn="auto" hangingPunct="1">
              <a:spcBef>
                <a:spcPts val="0"/>
              </a:spcBef>
              <a:spcAft>
                <a:spcPts val="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Requests that span more than one time funding will need to include annual updates/ deliverables on the investment.</a:t>
            </a:r>
          </a:p>
          <a:p>
            <a:pPr marL="740209" lvl="1" indent="-285743" defTabSz="685800" eaLnBrk="1" fontAlgn="auto" hangingPunct="1">
              <a:spcBef>
                <a:spcPts val="0"/>
              </a:spcBef>
              <a:spcAft>
                <a:spcPts val="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Include proposed  models of permanence/sustainability</a:t>
            </a:r>
            <a:r>
              <a:rPr lang="en-US" sz="1800" dirty="0">
                <a:solidFill>
                  <a:srgbClr val="000000"/>
                </a:solidFill>
                <a:latin typeface="Arial" panose="020B0604020202020204" pitchFamily="34" charset="0"/>
              </a:rPr>
              <a:t>.</a:t>
            </a:r>
            <a:endParaRPr lang="en-US" b="1" u="sng" dirty="0">
              <a:solidFill>
                <a:srgbClr val="FF0000"/>
              </a:solidFill>
              <a:latin typeface="Calibri"/>
            </a:endParaRPr>
          </a:p>
        </p:txBody>
      </p:sp>
      <p:pic>
        <p:nvPicPr>
          <p:cNvPr id="2" name="Picture 2" descr="AHNS - American Head and Neck Society - Head and Neck Cancer ...">
            <a:extLst>
              <a:ext uri="{FF2B5EF4-FFF2-40B4-BE49-F238E27FC236}">
                <a16:creationId xmlns:a16="http://schemas.microsoft.com/office/drawing/2014/main" id="{ADB2D888-E99A-A36E-FDC1-D6DE16BFC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7" y="4467488"/>
            <a:ext cx="1304397" cy="130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1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Research and Education Foundation Update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a:bodyPr>
          <a:lstStyle/>
          <a:p>
            <a:r>
              <a:rPr lang="en-US" sz="1350" dirty="0"/>
              <a:t>Financials</a:t>
            </a:r>
          </a:p>
          <a:p>
            <a:pPr lvl="1"/>
            <a:r>
              <a:rPr lang="en-US" sz="1350" dirty="0"/>
              <a:t>Corpus value = $4,861,464</a:t>
            </a:r>
          </a:p>
          <a:p>
            <a:pPr lvl="1"/>
            <a:r>
              <a:rPr lang="en-US" sz="1350" dirty="0"/>
              <a:t>Total maximum annual commitments (grants and awards) = $187,000</a:t>
            </a:r>
          </a:p>
          <a:p>
            <a:r>
              <a:rPr lang="en-US" sz="1350" dirty="0"/>
              <a:t>AHNS 2.0 Funding</a:t>
            </a:r>
          </a:p>
          <a:p>
            <a:pPr lvl="1"/>
            <a:r>
              <a:rPr lang="en-US" sz="1350" dirty="0"/>
              <a:t>Annual amount available based on current corpus to be determined once annually following CORE award commitments.  Remaining funds may be used to support AHNS 2.0 projects.</a:t>
            </a:r>
          </a:p>
          <a:p>
            <a:pPr lvl="1"/>
            <a:r>
              <a:rPr lang="en-US" sz="1350" dirty="0"/>
              <a:t>Review and award process to be discussed at Foundation Board meeting and subsequently presented to Society for agreement/coordination</a:t>
            </a:r>
          </a:p>
          <a:p>
            <a:r>
              <a:rPr lang="en-US" sz="1350" dirty="0"/>
              <a:t>New Initiative</a:t>
            </a:r>
          </a:p>
          <a:p>
            <a:pPr lvl="1"/>
            <a:r>
              <a:rPr lang="en-US" sz="1200" dirty="0"/>
              <a:t>Grow the Corpus by $1 million over 4 years</a:t>
            </a:r>
          </a:p>
          <a:p>
            <a:pPr lvl="2"/>
            <a:r>
              <a:rPr lang="en-US" sz="1200" dirty="0"/>
              <a:t>40 in 4 campaign – confirm pledges from 40 AHNS members for Five in Five 2024 – 2028</a:t>
            </a:r>
          </a:p>
          <a:p>
            <a:pPr lvl="2"/>
            <a:r>
              <a:rPr lang="en-US" sz="1200" dirty="0"/>
              <a:t>Increase Centurion Club giving</a:t>
            </a:r>
          </a:p>
          <a:p>
            <a:pPr lvl="2"/>
            <a:r>
              <a:rPr lang="en-US" sz="1200" dirty="0"/>
              <a:t>Encourage younger members to give</a:t>
            </a:r>
          </a:p>
          <a:p>
            <a:pPr lvl="2"/>
            <a:r>
              <a:rPr lang="en-US" sz="1200" dirty="0"/>
              <a:t>Engage industry for possible targeted giving (AHNS 2.0)</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58518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C3D2-D9B9-C3B4-3123-2D410346244F}"/>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B2AFF20B-4803-E340-6368-C21CCAA8F4A2}"/>
              </a:ext>
            </a:extLst>
          </p:cNvPr>
          <p:cNvSpPr>
            <a:spLocks noGrp="1"/>
          </p:cNvSpPr>
          <p:nvPr>
            <p:ph type="body" idx="1"/>
          </p:nvPr>
        </p:nvSpPr>
        <p:spPr/>
        <p:txBody>
          <a:bodyPr>
            <a:normAutofit fontScale="92500" lnSpcReduction="20000"/>
          </a:bodyPr>
          <a:lstStyle/>
          <a:p>
            <a:r>
              <a:rPr lang="en-US" dirty="0">
                <a:effectLst/>
              </a:rPr>
              <a:t>We started managing the AHNS assets in January 2009 along with several other similar medical groups all associated with COIN. These groups all left Mellon when we took over management of their assets. Prodigy charges all of these groups the same .40% to manage their assets. AHNS and all the groups signed a management agreement when we started the relationship. Happy to discuss further or answer any other questions if helpful. Let me know.</a:t>
            </a:r>
          </a:p>
          <a:p>
            <a:endParaRPr lang="en-US" dirty="0"/>
          </a:p>
        </p:txBody>
      </p:sp>
    </p:spTree>
    <p:extLst>
      <p:ext uri="{BB962C8B-B14F-4D97-AF65-F5344CB8AC3E}">
        <p14:creationId xmlns:p14="http://schemas.microsoft.com/office/powerpoint/2010/main" val="9614644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3C62-306E-2207-7429-357C00D52847}"/>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8D95E7CC-2F89-8283-5B9A-35B69E72BEB3}"/>
              </a:ext>
            </a:extLst>
          </p:cNvPr>
          <p:cNvSpPr>
            <a:spLocks noGrp="1"/>
          </p:cNvSpPr>
          <p:nvPr>
            <p:ph type="body" idx="1"/>
          </p:nvPr>
        </p:nvSpPr>
        <p:spPr/>
        <p:txBody>
          <a:bodyPr>
            <a:normAutofit fontScale="32500" lnSpcReduction="20000"/>
          </a:bodyPr>
          <a:lstStyle/>
          <a:p>
            <a:pPr algn="l" fontAlgn="base"/>
            <a:r>
              <a:rPr lang="en-US" b="0" i="0" dirty="0">
                <a:solidFill>
                  <a:srgbClr val="242424"/>
                </a:solidFill>
                <a:effectLst/>
                <a:latin typeface="Segoe UI" panose="020B0502040204020203" pitchFamily="34" charset="0"/>
              </a:rPr>
              <a:t>Maie,</a:t>
            </a:r>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Bevan is broadly correct.  </a:t>
            </a: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In response to your specific questions to me:</a:t>
            </a: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The combined cash and investments balances for the beginning and end of 2018 were:</a:t>
            </a: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AHNS beginning combined balance: $2,795,269          AHNS ending combined balance: $2,225,109</a:t>
            </a: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R&amp;E beginning combined balance:    $2,983,245          R&amp;E ending combined balance:   $3,374,016</a:t>
            </a:r>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The changes in 2018 beginning and ending cash/investments were affected by the transfers, and also by operating income and disbursements, and by net investment activity (gains/losses) during the year.</a:t>
            </a: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dirty="0">
                <a:solidFill>
                  <a:srgbClr val="242424"/>
                </a:solidFill>
                <a:effectLst/>
                <a:latin typeface="Segoe UI" panose="020B0502040204020203" pitchFamily="34" charset="0"/>
              </a:rPr>
              <a:t>You also asked for a history of transfers going back a further 5 years (10 years total).  However, there were not any transfers made during that earlier period of 2013 through 2017.</a:t>
            </a:r>
          </a:p>
          <a:p>
            <a:pPr algn="l" fontAlgn="base"/>
            <a:br>
              <a:rPr lang="en-US" b="0" i="0" dirty="0">
                <a:solidFill>
                  <a:srgbClr val="242424"/>
                </a:solidFill>
                <a:effectLst/>
                <a:latin typeface="Segoe UI" panose="020B0502040204020203" pitchFamily="34" charset="0"/>
              </a:rPr>
            </a:br>
            <a:endParaRPr lang="en-US" b="0" i="0" dirty="0">
              <a:solidFill>
                <a:srgbClr val="242424"/>
              </a:solidFill>
              <a:effectLst/>
              <a:latin typeface="Segoe UI" panose="020B0502040204020203" pitchFamily="34" charset="0"/>
            </a:endParaRPr>
          </a:p>
          <a:p>
            <a:pPr algn="l" fontAlgn="base"/>
            <a:r>
              <a:rPr lang="en-US" b="0" i="0">
                <a:solidFill>
                  <a:srgbClr val="242424"/>
                </a:solidFill>
                <a:effectLst/>
                <a:latin typeface="Segoe UI" panose="020B0502040204020203" pitchFamily="34" charset="0"/>
              </a:rPr>
              <a:t>I hope this helps.</a:t>
            </a:r>
          </a:p>
          <a:p>
            <a:endParaRPr lang="en-US"/>
          </a:p>
        </p:txBody>
      </p:sp>
    </p:spTree>
    <p:extLst>
      <p:ext uri="{BB962C8B-B14F-4D97-AF65-F5344CB8AC3E}">
        <p14:creationId xmlns:p14="http://schemas.microsoft.com/office/powerpoint/2010/main" val="701287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512B-863D-A952-E9D6-431045C513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3DD15A-37DB-CF87-8D6A-3E6D82139280}"/>
              </a:ext>
            </a:extLst>
          </p:cNvPr>
          <p:cNvPicPr>
            <a:picLocks noChangeAspect="1"/>
          </p:cNvPicPr>
          <p:nvPr/>
        </p:nvPicPr>
        <p:blipFill>
          <a:blip r:embed="rId2"/>
          <a:stretch>
            <a:fillRect/>
          </a:stretch>
        </p:blipFill>
        <p:spPr>
          <a:xfrm>
            <a:off x="587119" y="1088889"/>
            <a:ext cx="6460304" cy="4406349"/>
          </a:xfrm>
          <a:prstGeom prst="rect">
            <a:avLst/>
          </a:prstGeom>
        </p:spPr>
      </p:pic>
      <p:sp>
        <p:nvSpPr>
          <p:cNvPr id="4" name="Oval 3">
            <a:extLst>
              <a:ext uri="{FF2B5EF4-FFF2-40B4-BE49-F238E27FC236}">
                <a16:creationId xmlns:a16="http://schemas.microsoft.com/office/drawing/2014/main" id="{E0AD543A-27B1-1DC9-320A-A11503D70E87}"/>
              </a:ext>
            </a:extLst>
          </p:cNvPr>
          <p:cNvSpPr/>
          <p:nvPr/>
        </p:nvSpPr>
        <p:spPr>
          <a:xfrm>
            <a:off x="844008" y="2552072"/>
            <a:ext cx="5398893" cy="37436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eaLnBrk="1" fontAlgn="auto" hangingPunct="1">
              <a:spcBef>
                <a:spcPts val="0"/>
              </a:spcBef>
              <a:spcAft>
                <a:spcPts val="0"/>
              </a:spcAft>
            </a:pPr>
            <a:endParaRPr lang="en-US" sz="1800">
              <a:solidFill>
                <a:prstClr val="white"/>
              </a:solidFill>
              <a:latin typeface="Calibri"/>
            </a:endParaRPr>
          </a:p>
        </p:txBody>
      </p:sp>
      <p:sp>
        <p:nvSpPr>
          <p:cNvPr id="12" name="TextBox 11">
            <a:extLst>
              <a:ext uri="{FF2B5EF4-FFF2-40B4-BE49-F238E27FC236}">
                <a16:creationId xmlns:a16="http://schemas.microsoft.com/office/drawing/2014/main" id="{EB73E0D9-D856-CBC2-7D8D-8415C238D12D}"/>
              </a:ext>
            </a:extLst>
          </p:cNvPr>
          <p:cNvSpPr txBox="1"/>
          <p:nvPr/>
        </p:nvSpPr>
        <p:spPr>
          <a:xfrm>
            <a:off x="7404657" y="1832335"/>
            <a:ext cx="2186002" cy="646331"/>
          </a:xfrm>
          <a:prstGeom prst="rect">
            <a:avLst/>
          </a:prstGeom>
          <a:noFill/>
        </p:spPr>
        <p:txBody>
          <a:bodyPr wrap="square" rtlCol="0">
            <a:spAutoFit/>
          </a:bodyPr>
          <a:lstStyle/>
          <a:p>
            <a:pPr defTabSz="909180" eaLnBrk="1" fontAlgn="auto" hangingPunct="1">
              <a:spcBef>
                <a:spcPts val="0"/>
              </a:spcBef>
              <a:spcAft>
                <a:spcPts val="0"/>
              </a:spcAft>
            </a:pPr>
            <a:r>
              <a:rPr lang="en-US" sz="1200" b="1" dirty="0">
                <a:solidFill>
                  <a:srgbClr val="FF0000"/>
                </a:solidFill>
                <a:latin typeface="Calibri"/>
              </a:rPr>
              <a:t>International Meeting</a:t>
            </a:r>
          </a:p>
          <a:p>
            <a:pPr defTabSz="909180" eaLnBrk="1" fontAlgn="auto" hangingPunct="1">
              <a:spcBef>
                <a:spcPts val="0"/>
              </a:spcBef>
              <a:spcAft>
                <a:spcPts val="0"/>
              </a:spcAft>
            </a:pPr>
            <a:r>
              <a:rPr lang="en-US" sz="1200" b="1" dirty="0">
                <a:solidFill>
                  <a:srgbClr val="FF0000"/>
                </a:solidFill>
                <a:latin typeface="Calibri"/>
              </a:rPr>
              <a:t>income and expenses</a:t>
            </a:r>
          </a:p>
          <a:p>
            <a:pPr defTabSz="909180" eaLnBrk="1" fontAlgn="auto" hangingPunct="1">
              <a:spcBef>
                <a:spcPts val="0"/>
              </a:spcBef>
              <a:spcAft>
                <a:spcPts val="0"/>
              </a:spcAft>
            </a:pPr>
            <a:r>
              <a:rPr lang="en-US" sz="1200" b="1" dirty="0">
                <a:solidFill>
                  <a:srgbClr val="FF0000"/>
                </a:solidFill>
                <a:latin typeface="Calibri"/>
              </a:rPr>
              <a:t>well below budget</a:t>
            </a:r>
          </a:p>
        </p:txBody>
      </p:sp>
      <p:cxnSp>
        <p:nvCxnSpPr>
          <p:cNvPr id="13" name="Straight Arrow Connector 12">
            <a:extLst>
              <a:ext uri="{FF2B5EF4-FFF2-40B4-BE49-F238E27FC236}">
                <a16:creationId xmlns:a16="http://schemas.microsoft.com/office/drawing/2014/main" id="{D145F180-527B-0EC6-C9D0-84B319399682}"/>
              </a:ext>
            </a:extLst>
          </p:cNvPr>
          <p:cNvCxnSpPr>
            <a:cxnSpLocks/>
          </p:cNvCxnSpPr>
          <p:nvPr/>
        </p:nvCxnSpPr>
        <p:spPr>
          <a:xfrm flipH="1">
            <a:off x="6292392" y="2394001"/>
            <a:ext cx="1127208" cy="29838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D0903D-784C-4B29-E303-05E881B62037}"/>
              </a:ext>
            </a:extLst>
          </p:cNvPr>
          <p:cNvCxnSpPr>
            <a:cxnSpLocks/>
          </p:cNvCxnSpPr>
          <p:nvPr/>
        </p:nvCxnSpPr>
        <p:spPr>
          <a:xfrm flipH="1">
            <a:off x="6242901" y="2394001"/>
            <a:ext cx="1176699" cy="17084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E5C9B81-742E-A10E-5C18-674F7A2AC778}"/>
              </a:ext>
            </a:extLst>
          </p:cNvPr>
          <p:cNvSpPr/>
          <p:nvPr/>
        </p:nvSpPr>
        <p:spPr>
          <a:xfrm>
            <a:off x="845184" y="3981411"/>
            <a:ext cx="5398893" cy="37436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eaLnBrk="1" fontAlgn="auto" hangingPunct="1">
              <a:spcBef>
                <a:spcPts val="0"/>
              </a:spcBef>
              <a:spcAft>
                <a:spcPts val="0"/>
              </a:spcAft>
            </a:pPr>
            <a:endParaRPr lang="en-US" sz="1800">
              <a:solidFill>
                <a:prstClr val="white"/>
              </a:solidFill>
              <a:latin typeface="Calibri"/>
            </a:endParaRPr>
          </a:p>
        </p:txBody>
      </p:sp>
    </p:spTree>
    <p:extLst>
      <p:ext uri="{BB962C8B-B14F-4D97-AF65-F5344CB8AC3E}">
        <p14:creationId xmlns:p14="http://schemas.microsoft.com/office/powerpoint/2010/main" val="312290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17023B1B-8F10-1B0B-8F54-4BFFC06FF5B1}"/>
              </a:ext>
            </a:extLst>
          </p:cNvPr>
          <p:cNvSpPr>
            <a:spLocks noGrp="1" noChangeArrowheads="1"/>
          </p:cNvSpPr>
          <p:nvPr>
            <p:ph type="subTitle" idx="1"/>
          </p:nvPr>
        </p:nvSpPr>
        <p:spPr>
          <a:xfrm>
            <a:off x="442913" y="681038"/>
            <a:ext cx="8258175" cy="4572000"/>
          </a:xfrm>
        </p:spPr>
        <p:txBody>
          <a:bodyPr/>
          <a:lstStyle/>
          <a:p>
            <a:pPr algn="l">
              <a:spcBef>
                <a:spcPct val="0"/>
              </a:spcBef>
              <a:defRPr/>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dirty="0">
              <a:solidFill>
                <a:schemeClr val="accent2"/>
              </a:solidFill>
              <a:ea typeface="Times New Roman" panose="02020603050405020304" pitchFamily="18" charset="0"/>
              <a:cs typeface="Arial" panose="020B0604020202020204" pitchFamily="34" charset="0"/>
            </a:endParaRPr>
          </a:p>
          <a:p>
            <a:pPr algn="l">
              <a:spcBef>
                <a:spcPct val="0"/>
              </a:spcBef>
              <a:defRPr/>
            </a:pP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defRPr/>
            </a:pP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defRPr/>
            </a:pPr>
            <a:r>
              <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Nominating Service Report</a:t>
            </a:r>
          </a:p>
          <a:p>
            <a:pPr>
              <a:spcBef>
                <a:spcPct val="0"/>
              </a:spcBef>
              <a:defRPr/>
            </a:pPr>
            <a:r>
              <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Brian </a:t>
            </a:r>
            <a:r>
              <a:rPr lang="en-US" altLang="en-US" sz="2200" b="1" dirty="0" err="1">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Burkey</a:t>
            </a:r>
            <a:r>
              <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 MD, MEd</a:t>
            </a:r>
          </a:p>
          <a:p>
            <a:pPr algn="l">
              <a:spcBef>
                <a:spcPct val="0"/>
              </a:spcBef>
              <a:defRPr/>
            </a:pPr>
            <a:endPar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endParaRPr>
          </a:p>
          <a:p>
            <a:pPr algn="l">
              <a:spcBef>
                <a:spcPct val="0"/>
              </a:spcBef>
              <a:defRPr/>
            </a:pPr>
            <a:r>
              <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Process this Year:</a:t>
            </a:r>
          </a:p>
          <a:p>
            <a:pPr marL="342900" indent="-342900" algn="l">
              <a:spcBef>
                <a:spcPct val="0"/>
              </a:spcBef>
              <a:buFont typeface="Arial" panose="020B0604020202020204" pitchFamily="34" charset="0"/>
              <a:buChar char="•"/>
              <a:defRPr/>
            </a:pPr>
            <a:r>
              <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In an effort to be more transparent and to make sure we are giving more opportunities to more of our members, we created a self nomination process for several positions</a:t>
            </a:r>
          </a:p>
          <a:p>
            <a:pPr marL="342900" indent="-342900" algn="l">
              <a:spcBef>
                <a:spcPct val="0"/>
              </a:spcBef>
              <a:buFont typeface="Arial" panose="020B0604020202020204" pitchFamily="34" charset="0"/>
              <a:buChar char="•"/>
              <a:defRPr/>
            </a:pPr>
            <a:r>
              <a:rPr lang="en-US" altLang="en-US" sz="2200" b="1" dirty="0">
                <a:solidFill>
                  <a:schemeClr val="tx1">
                    <a:lumMod val="60000"/>
                    <a:lumOff val="40000"/>
                  </a:schemeClr>
                </a:solidFill>
                <a:latin typeface="Calibri" panose="020F0502020204030204" pitchFamily="34" charset="0"/>
                <a:ea typeface="Times New Roman" panose="02020603050405020304" pitchFamily="18" charset="0"/>
                <a:cs typeface="Arial" panose="020B0604020202020204" pitchFamily="34" charset="0"/>
              </a:rPr>
              <a:t>There was great interest among our membership, and allowed the nominating service to see which members are most likely to become more actively engaged in leadership activities in the future</a:t>
            </a:r>
          </a:p>
        </p:txBody>
      </p:sp>
      <p:pic>
        <p:nvPicPr>
          <p:cNvPr id="54275" name="Picture 5" descr="C:\Documents and Settings\Marina\My Documents\AHNS Web Site\presentation2009\AHNSLogo.png">
            <a:extLst>
              <a:ext uri="{FF2B5EF4-FFF2-40B4-BE49-F238E27FC236}">
                <a16:creationId xmlns:a16="http://schemas.microsoft.com/office/drawing/2014/main" id="{BEA17F28-E92F-48F2-C36B-F4DFFAC8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7">
            <a:extLst>
              <a:ext uri="{FF2B5EF4-FFF2-40B4-BE49-F238E27FC236}">
                <a16:creationId xmlns:a16="http://schemas.microsoft.com/office/drawing/2014/main" id="{CCE32F3B-3655-3F99-4757-329E288C352D}"/>
              </a:ext>
            </a:extLst>
          </p:cNvPr>
          <p:cNvSpPr txBox="1">
            <a:spLocks noChangeArrowheads="1"/>
          </p:cNvSpPr>
          <p:nvPr/>
        </p:nvSpPr>
        <p:spPr bwMode="auto">
          <a:xfrm>
            <a:off x="1295400" y="508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rgbClr val="87A3E9"/>
                </a:solidFill>
                <a:latin typeface="Calibri" panose="020F0502020204030204" pitchFamily="34" charset="0"/>
              </a:rPr>
              <a:t>2024 AHNS Business Meeting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D1A3D57-4A7A-6A11-9C4C-01C4917B55CE}"/>
              </a:ext>
            </a:extLst>
          </p:cNvPr>
          <p:cNvSpPr>
            <a:spLocks noGrp="1" noChangeArrowheads="1"/>
          </p:cNvSpPr>
          <p:nvPr>
            <p:ph type="subTitle" idx="1"/>
          </p:nvPr>
        </p:nvSpPr>
        <p:spPr>
          <a:xfrm>
            <a:off x="823913" y="0"/>
            <a:ext cx="9144000" cy="4572000"/>
          </a:xfrm>
        </p:spPr>
        <p:txBody>
          <a:bodyPr/>
          <a:lstStyle/>
          <a:p>
            <a:pPr algn="l">
              <a:spcBef>
                <a:spcPct val="0"/>
              </a:spcBef>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dirty="0">
              <a:ea typeface="Times New Roman" panose="02020603050405020304" pitchFamily="18" charset="0"/>
              <a:cs typeface="Arial" panose="020B0604020202020204" pitchFamily="34" charset="0"/>
            </a:endParaRPr>
          </a:p>
          <a:p>
            <a:pPr>
              <a:spcBef>
                <a:spcPct val="0"/>
              </a:spcBef>
              <a:spcAft>
                <a:spcPct val="0"/>
              </a:spcAft>
            </a:pPr>
            <a:endParaRPr lang="en-US" altLang="en-US" sz="2400" b="1" u="sng"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endParaRPr lang="en-US" altLang="en-US" sz="2000" b="1" u="sng"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r>
              <a:rPr lang="en-US" altLang="en-US" sz="2000" b="1" u="sng" dirty="0">
                <a:latin typeface="Times New Roman" panose="02020603050405020304" pitchFamily="18" charset="0"/>
                <a:ea typeface="Times New Roman" panose="02020603050405020304" pitchFamily="18" charset="0"/>
                <a:cs typeface="Arial" panose="020B0604020202020204" pitchFamily="34" charset="0"/>
              </a:rPr>
              <a:t>2024 – 2025 AHNS Leadership Slate</a:t>
            </a:r>
            <a:endParaRPr lang="en-US" altLang="en-US" sz="2000" dirty="0">
              <a:latin typeface="Times New Roman" panose="02020603050405020304" pitchFamily="18" charset="0"/>
              <a:ea typeface="Times New Roman" panose="02020603050405020304" pitchFamily="18" charset="0"/>
              <a:cs typeface="Arial" panose="020B0604020202020204" pitchFamily="34" charset="0"/>
            </a:endParaRP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President:			Bill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Lydiatt</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2024-2025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President Elect:			Bevan Yueh, MD 2024-2025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Vice President: 			*Eben Rosenthal, MD 2024-2025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Secretary: 			Susan McCammon, MD 2022-2025 </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Treasurer: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Maie</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St. John, MD 2022-2025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Education Division Chair:	 	*Babak Givi,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Education Division Vice-Chair:        	*Mike Moore,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Research Division Chair:	           	*Stephen Lai,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Research Division Vice-Chair:          	*Nicole Schmitt,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Patient Care Division Chair:	            	Gregory Farwell, MD 2022-2025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Patient Care Division Vice-Chair:      	Carole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Fahkry</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2022-2025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Administration Division Chair:          	*Cecelia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Schmalbach</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Administration Division Vice-Chair:  	*Lisa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Shnayder</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DEI Division Chair:		Amy Chen, MD 2022-2025 </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DEI Division Vice-Chair:		Melonie Nance, MD 2022-2025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Foundation Chair:			James Rocco, MD, PhD 2023-2026</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Nominating Service: 		*Jeff Liu, MD 2024-2025 </a:t>
            </a:r>
          </a:p>
          <a:p>
            <a:pPr>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Marilene</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Wang, MD 2024-2025</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Finance Service: 	                                *Baran Sumer,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*Greg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Kempl</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altLang="en-US" sz="1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*Indicates who will be voted upon at the business meeting</a:t>
            </a:r>
          </a:p>
          <a:p>
            <a:pPr>
              <a:spcBef>
                <a:spcPct val="0"/>
              </a:spcBef>
              <a:spcAft>
                <a:spcPct val="0"/>
              </a:spcAft>
            </a:pP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56323" name="Picture 5" descr="C:\Documents and Settings\Marina\My Documents\AHNS Web Site\presentation2009\AHNSLogo.png">
            <a:extLst>
              <a:ext uri="{FF2B5EF4-FFF2-40B4-BE49-F238E27FC236}">
                <a16:creationId xmlns:a16="http://schemas.microsoft.com/office/drawing/2014/main" id="{B12128ED-9518-1340-D630-663AD145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7">
            <a:extLst>
              <a:ext uri="{FF2B5EF4-FFF2-40B4-BE49-F238E27FC236}">
                <a16:creationId xmlns:a16="http://schemas.microsoft.com/office/drawing/2014/main" id="{9B56F76A-F0BB-F54E-B5FD-F94FDD54DF5B}"/>
              </a:ext>
            </a:extLst>
          </p:cNvPr>
          <p:cNvSpPr txBox="1">
            <a:spLocks noChangeArrowheads="1"/>
          </p:cNvSpPr>
          <p:nvPr/>
        </p:nvSpPr>
        <p:spPr bwMode="auto">
          <a:xfrm>
            <a:off x="1295400" y="508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rgbClr val="87A3E9"/>
                </a:solidFill>
                <a:latin typeface="Calibri" panose="020F0502020204030204" pitchFamily="34" charset="0"/>
              </a:rPr>
              <a:t>2024 AHNS Business Meeting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pic>
        <p:nvPicPr>
          <p:cNvPr id="1026" name="Picture 2" descr="Sidharth V. Puram, MD, PhD">
            <a:extLst>
              <a:ext uri="{FF2B5EF4-FFF2-40B4-BE49-F238E27FC236}">
                <a16:creationId xmlns:a16="http://schemas.microsoft.com/office/drawing/2014/main" id="{EE6F47E9-6CEE-715C-9518-0424739427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927"/>
          <a:stretch/>
        </p:blipFill>
        <p:spPr bwMode="auto">
          <a:xfrm>
            <a:off x="3334448" y="2125314"/>
            <a:ext cx="2276193" cy="27008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cole C. Schmitt, MD, FACS | Winship Cancer Institute">
            <a:extLst>
              <a:ext uri="{FF2B5EF4-FFF2-40B4-BE49-F238E27FC236}">
                <a16:creationId xmlns:a16="http://schemas.microsoft.com/office/drawing/2014/main" id="{54A9DE4F-61BE-49B9-7B16-C11FBF6FD6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10" r="8701"/>
          <a:stretch/>
        </p:blipFill>
        <p:spPr bwMode="auto">
          <a:xfrm>
            <a:off x="522027" y="2120406"/>
            <a:ext cx="2221174" cy="27057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75AD3C7-9ECD-A314-F270-E0B439BA357C}"/>
              </a:ext>
            </a:extLst>
          </p:cNvPr>
          <p:cNvPicPr>
            <a:picLocks noChangeAspect="1"/>
          </p:cNvPicPr>
          <p:nvPr/>
        </p:nvPicPr>
        <p:blipFill rotWithShape="1">
          <a:blip r:embed="rId4"/>
          <a:srcRect l="12631" r="10208"/>
          <a:stretch/>
        </p:blipFill>
        <p:spPr>
          <a:xfrm>
            <a:off x="5966466" y="2125315"/>
            <a:ext cx="1956014" cy="2705798"/>
          </a:xfrm>
          <a:prstGeom prst="rect">
            <a:avLst/>
          </a:prstGeom>
        </p:spPr>
      </p:pic>
      <p:sp>
        <p:nvSpPr>
          <p:cNvPr id="5" name="TextBox 4">
            <a:extLst>
              <a:ext uri="{FF2B5EF4-FFF2-40B4-BE49-F238E27FC236}">
                <a16:creationId xmlns:a16="http://schemas.microsoft.com/office/drawing/2014/main" id="{BBE7FEDA-461A-C000-6F22-7B1B77D320CA}"/>
              </a:ext>
            </a:extLst>
          </p:cNvPr>
          <p:cNvSpPr txBox="1"/>
          <p:nvPr/>
        </p:nvSpPr>
        <p:spPr>
          <a:xfrm>
            <a:off x="397426" y="4912563"/>
            <a:ext cx="2456597" cy="646331"/>
          </a:xfrm>
          <a:prstGeom prst="rect">
            <a:avLst/>
          </a:prstGeom>
          <a:noFill/>
        </p:spPr>
        <p:txBody>
          <a:bodyPr wrap="square" rtlCol="0">
            <a:spAutoFit/>
          </a:bodyPr>
          <a:lstStyle/>
          <a:p>
            <a:pPr algn="ctr"/>
            <a:r>
              <a:rPr lang="en-US" sz="1800" dirty="0"/>
              <a:t>Nikki Schmitt</a:t>
            </a:r>
          </a:p>
          <a:p>
            <a:pPr algn="ctr"/>
            <a:r>
              <a:rPr lang="en-US" sz="1800" dirty="0"/>
              <a:t>Emory University</a:t>
            </a:r>
          </a:p>
        </p:txBody>
      </p:sp>
      <p:sp>
        <p:nvSpPr>
          <p:cNvPr id="7" name="TextBox 6">
            <a:extLst>
              <a:ext uri="{FF2B5EF4-FFF2-40B4-BE49-F238E27FC236}">
                <a16:creationId xmlns:a16="http://schemas.microsoft.com/office/drawing/2014/main" id="{41F5F1A1-D626-366E-5101-B37C953B64E3}"/>
              </a:ext>
            </a:extLst>
          </p:cNvPr>
          <p:cNvSpPr txBox="1"/>
          <p:nvPr/>
        </p:nvSpPr>
        <p:spPr>
          <a:xfrm>
            <a:off x="3244246" y="4912563"/>
            <a:ext cx="2456597" cy="646331"/>
          </a:xfrm>
          <a:prstGeom prst="rect">
            <a:avLst/>
          </a:prstGeom>
          <a:noFill/>
        </p:spPr>
        <p:txBody>
          <a:bodyPr wrap="square" rtlCol="0">
            <a:spAutoFit/>
          </a:bodyPr>
          <a:lstStyle/>
          <a:p>
            <a:pPr algn="ctr"/>
            <a:r>
              <a:rPr lang="en-US" sz="1800" dirty="0"/>
              <a:t>Sid Puram</a:t>
            </a:r>
          </a:p>
          <a:p>
            <a:pPr algn="ctr"/>
            <a:r>
              <a:rPr lang="en-US" sz="1800" dirty="0"/>
              <a:t>Washington U, St Louis</a:t>
            </a:r>
          </a:p>
        </p:txBody>
      </p:sp>
      <p:sp>
        <p:nvSpPr>
          <p:cNvPr id="8" name="TextBox 7">
            <a:extLst>
              <a:ext uri="{FF2B5EF4-FFF2-40B4-BE49-F238E27FC236}">
                <a16:creationId xmlns:a16="http://schemas.microsoft.com/office/drawing/2014/main" id="{B209302A-474A-EC0C-E761-7142837CBB52}"/>
              </a:ext>
            </a:extLst>
          </p:cNvPr>
          <p:cNvSpPr txBox="1"/>
          <p:nvPr/>
        </p:nvSpPr>
        <p:spPr>
          <a:xfrm>
            <a:off x="5716174" y="4912563"/>
            <a:ext cx="2456597" cy="646331"/>
          </a:xfrm>
          <a:prstGeom prst="rect">
            <a:avLst/>
          </a:prstGeom>
          <a:noFill/>
        </p:spPr>
        <p:txBody>
          <a:bodyPr wrap="square" rtlCol="0">
            <a:spAutoFit/>
          </a:bodyPr>
          <a:lstStyle/>
          <a:p>
            <a:pPr algn="ctr"/>
            <a:r>
              <a:rPr lang="en-US" sz="1800" dirty="0"/>
              <a:t>Patrick Ha</a:t>
            </a:r>
          </a:p>
          <a:p>
            <a:pPr algn="ctr"/>
            <a:r>
              <a:rPr lang="en-US" sz="1800" dirty="0"/>
              <a:t>UCSF</a:t>
            </a:r>
          </a:p>
        </p:txBody>
      </p:sp>
    </p:spTree>
    <p:extLst>
      <p:ext uri="{BB962C8B-B14F-4D97-AF65-F5344CB8AC3E}">
        <p14:creationId xmlns:p14="http://schemas.microsoft.com/office/powerpoint/2010/main" val="321378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73C7-E8A7-2051-AC35-810642DD13CD}"/>
              </a:ext>
            </a:extLst>
          </p:cNvPr>
          <p:cNvSpPr>
            <a:spLocks noGrp="1"/>
          </p:cNvSpPr>
          <p:nvPr>
            <p:ph type="title"/>
          </p:nvPr>
        </p:nvSpPr>
        <p:spPr/>
        <p:txBody>
          <a:bodyPr>
            <a:normAutofit fontScale="90000"/>
          </a:bodyPr>
          <a:lstStyle/>
          <a:p>
            <a:r>
              <a:rPr lang="en-US" dirty="0"/>
              <a:t>AHNS 2024 Meeting</a:t>
            </a:r>
          </a:p>
        </p:txBody>
      </p:sp>
      <p:sp>
        <p:nvSpPr>
          <p:cNvPr id="3" name="Content Placeholder 2">
            <a:extLst>
              <a:ext uri="{FF2B5EF4-FFF2-40B4-BE49-F238E27FC236}">
                <a16:creationId xmlns:a16="http://schemas.microsoft.com/office/drawing/2014/main" id="{7DABB258-448C-3D3D-E3F8-4E9206B289D0}"/>
              </a:ext>
            </a:extLst>
          </p:cNvPr>
          <p:cNvSpPr>
            <a:spLocks noGrp="1"/>
          </p:cNvSpPr>
          <p:nvPr>
            <p:ph idx="1"/>
          </p:nvPr>
        </p:nvSpPr>
        <p:spPr/>
        <p:txBody>
          <a:bodyPr>
            <a:normAutofit lnSpcReduction="10000"/>
          </a:bodyPr>
          <a:lstStyle/>
          <a:p>
            <a:pPr marL="260509" algn="l" fontAlgn="base">
              <a:buFont typeface="Arial" panose="020B0604020202020204" pitchFamily="34" charset="0"/>
              <a:buChar char="•"/>
            </a:pPr>
            <a:r>
              <a:rPr lang="en-US" sz="1800" b="0" i="0" dirty="0">
                <a:solidFill>
                  <a:srgbClr val="242424"/>
                </a:solidFill>
                <a:effectLst/>
                <a:latin typeface="Aptos" panose="020B0004020202020204" pitchFamily="34" charset="0"/>
              </a:rPr>
              <a:t>Sessions</a:t>
            </a:r>
          </a:p>
          <a:p>
            <a:pPr marL="557213" lvl="1" indent="-214313" algn="l" fontAlgn="base">
              <a:buFont typeface="Courier New" panose="02070309020205020404" pitchFamily="49" charset="0"/>
              <a:buChar char="o"/>
            </a:pPr>
            <a:r>
              <a:rPr lang="en-US" b="0" i="0" dirty="0">
                <a:solidFill>
                  <a:srgbClr val="242424"/>
                </a:solidFill>
                <a:effectLst/>
                <a:latin typeface="Aptos" panose="020B0004020202020204" pitchFamily="34" charset="0"/>
              </a:rPr>
              <a:t>3 pre-meeting courses: </a:t>
            </a:r>
          </a:p>
          <a:p>
            <a:pPr marL="900113" lvl="2" indent="-214313" fontAlgn="base">
              <a:buFont typeface="Courier New" panose="02070309020205020404" pitchFamily="49" charset="0"/>
              <a:buChar char="o"/>
            </a:pPr>
            <a:r>
              <a:rPr lang="en-US" b="0" i="0" dirty="0">
                <a:solidFill>
                  <a:srgbClr val="242424"/>
                </a:solidFill>
                <a:effectLst/>
                <a:latin typeface="Aptos" panose="020B0004020202020204" pitchFamily="34" charset="0"/>
              </a:rPr>
              <a:t>Thyroid ultrasound</a:t>
            </a:r>
          </a:p>
          <a:p>
            <a:pPr marL="900113" lvl="2" indent="-214313" fontAlgn="base">
              <a:buFont typeface="Courier New" panose="02070309020205020404" pitchFamily="49" charset="0"/>
              <a:buChar char="o"/>
            </a:pPr>
            <a:r>
              <a:rPr lang="en-US" b="0" i="0" dirty="0">
                <a:solidFill>
                  <a:srgbClr val="242424"/>
                </a:solidFill>
                <a:effectLst/>
                <a:latin typeface="Aptos" panose="020B0004020202020204" pitchFamily="34" charset="0"/>
              </a:rPr>
              <a:t>Head and Neck Reconstructive Course </a:t>
            </a:r>
          </a:p>
          <a:p>
            <a:pPr marL="900113" lvl="2" indent="-214313" fontAlgn="base">
              <a:buFont typeface="Courier New" panose="02070309020205020404" pitchFamily="49" charset="0"/>
              <a:buChar char="o"/>
            </a:pPr>
            <a:r>
              <a:rPr lang="en-US" b="0" i="0" dirty="0">
                <a:solidFill>
                  <a:srgbClr val="242424"/>
                </a:solidFill>
                <a:effectLst/>
                <a:latin typeface="Aptos" panose="020B0004020202020204" pitchFamily="34" charset="0"/>
              </a:rPr>
              <a:t>Innovation and Entrepreneurship Symposium</a:t>
            </a:r>
          </a:p>
          <a:p>
            <a:pPr marL="557213" lvl="1" indent="-214313" algn="l" fontAlgn="base">
              <a:buFont typeface="Courier New" panose="02070309020205020404" pitchFamily="49" charset="0"/>
              <a:buChar char="o"/>
            </a:pPr>
            <a:r>
              <a:rPr lang="en-US" b="0" i="0" dirty="0">
                <a:solidFill>
                  <a:srgbClr val="242424"/>
                </a:solidFill>
                <a:effectLst/>
                <a:latin typeface="Aptos" panose="020B0004020202020204" pitchFamily="34" charset="0"/>
              </a:rPr>
              <a:t>20 panels/debate sessions plus 1 Joint Panel with ARS</a:t>
            </a:r>
          </a:p>
          <a:p>
            <a:pPr marL="900113" lvl="2" indent="-214313" fontAlgn="base">
              <a:buFont typeface="Courier New" panose="02070309020205020404" pitchFamily="49" charset="0"/>
              <a:buChar char="o"/>
            </a:pPr>
            <a:r>
              <a:rPr lang="en-US" b="0" i="0" dirty="0">
                <a:solidFill>
                  <a:srgbClr val="242424"/>
                </a:solidFill>
                <a:effectLst/>
                <a:latin typeface="Aptos" panose="020B0004020202020204" pitchFamily="34" charset="0"/>
              </a:rPr>
              <a:t>Added top scoring abstract submissions into panels</a:t>
            </a:r>
          </a:p>
          <a:p>
            <a:pPr marL="900113" lvl="2" indent="-214313" fontAlgn="base">
              <a:buFont typeface="Courier New" panose="02070309020205020404" pitchFamily="49" charset="0"/>
              <a:buChar char="o"/>
            </a:pPr>
            <a:r>
              <a:rPr lang="en-US" dirty="0">
                <a:solidFill>
                  <a:srgbClr val="242424"/>
                </a:solidFill>
                <a:latin typeface="Aptos" panose="020B0004020202020204" pitchFamily="34" charset="0"/>
              </a:rPr>
              <a:t>4 scientific sessions, awards now for top oral presentations (</a:t>
            </a:r>
            <a:r>
              <a:rPr lang="en-US" dirty="0" err="1">
                <a:solidFill>
                  <a:srgbClr val="242424"/>
                </a:solidFill>
                <a:latin typeface="Aptos" panose="020B0004020202020204" pitchFamily="34" charset="0"/>
              </a:rPr>
              <a:t>Corlas</a:t>
            </a:r>
            <a:r>
              <a:rPr lang="en-US" dirty="0">
                <a:solidFill>
                  <a:srgbClr val="242424"/>
                </a:solidFill>
                <a:latin typeface="Aptos" panose="020B0004020202020204" pitchFamily="34" charset="0"/>
              </a:rPr>
              <a:t> award)</a:t>
            </a:r>
            <a:endParaRPr lang="en-US" b="0" i="0" dirty="0">
              <a:solidFill>
                <a:srgbClr val="242424"/>
              </a:solidFill>
              <a:effectLst/>
              <a:latin typeface="Aptos" panose="020B0004020202020204" pitchFamily="34" charset="0"/>
            </a:endParaRPr>
          </a:p>
          <a:p>
            <a:pPr marL="557213" lvl="1" indent="-214313" algn="l" fontAlgn="base">
              <a:buFont typeface="Courier New" panose="02070309020205020404" pitchFamily="49" charset="0"/>
              <a:buChar char="o"/>
            </a:pPr>
            <a:r>
              <a:rPr lang="en-US" b="0" i="0" dirty="0">
                <a:solidFill>
                  <a:srgbClr val="242424"/>
                </a:solidFill>
                <a:effectLst/>
                <a:latin typeface="Aptos" panose="020B0004020202020204" pitchFamily="34" charset="0"/>
              </a:rPr>
              <a:t>3 keynote addresses</a:t>
            </a:r>
          </a:p>
          <a:p>
            <a:pPr marL="900113" lvl="2" indent="-214313" fontAlgn="base">
              <a:buFont typeface="Courier New" panose="02070309020205020404" pitchFamily="49" charset="0"/>
              <a:buChar char="o"/>
            </a:pPr>
            <a:r>
              <a:rPr lang="en-US" dirty="0">
                <a:solidFill>
                  <a:srgbClr val="242424"/>
                </a:solidFill>
                <a:latin typeface="Aptos" panose="020B0004020202020204" pitchFamily="34" charset="0"/>
              </a:rPr>
              <a:t>D</a:t>
            </a:r>
            <a:r>
              <a:rPr lang="en-US" b="0" i="0" dirty="0">
                <a:solidFill>
                  <a:srgbClr val="242424"/>
                </a:solidFill>
                <a:effectLst/>
                <a:latin typeface="Aptos" panose="020B0004020202020204" pitchFamily="34" charset="0"/>
              </a:rPr>
              <a:t>istinguished Keynote – Dr. Norman </a:t>
            </a:r>
            <a:r>
              <a:rPr lang="en-US" b="0" i="0" dirty="0" err="1">
                <a:solidFill>
                  <a:srgbClr val="242424"/>
                </a:solidFill>
                <a:effectLst/>
                <a:latin typeface="Aptos" panose="020B0004020202020204" pitchFamily="34" charset="0"/>
              </a:rPr>
              <a:t>Wolmark</a:t>
            </a:r>
            <a:endParaRPr lang="en-US" b="0" i="0" dirty="0">
              <a:solidFill>
                <a:srgbClr val="242424"/>
              </a:solidFill>
              <a:effectLst/>
              <a:latin typeface="Aptos" panose="020B0004020202020204" pitchFamily="34" charset="0"/>
            </a:endParaRPr>
          </a:p>
          <a:p>
            <a:pPr marL="900113" lvl="2" indent="-214313" fontAlgn="base">
              <a:buFont typeface="Courier New" panose="02070309020205020404" pitchFamily="49" charset="0"/>
              <a:buChar char="o"/>
            </a:pPr>
            <a:r>
              <a:rPr lang="en-US" dirty="0">
                <a:solidFill>
                  <a:srgbClr val="242424"/>
                </a:solidFill>
                <a:latin typeface="Aptos" panose="020B0004020202020204" pitchFamily="34" charset="0"/>
              </a:rPr>
              <a:t>J</a:t>
            </a:r>
            <a:r>
              <a:rPr lang="en-US" b="0" i="0" dirty="0">
                <a:solidFill>
                  <a:srgbClr val="242424"/>
                </a:solidFill>
                <a:effectLst/>
                <a:latin typeface="Aptos" panose="020B0004020202020204" pitchFamily="34" charset="0"/>
              </a:rPr>
              <a:t>ohn Conley Keynote – Dr. Marty Makary</a:t>
            </a:r>
          </a:p>
          <a:p>
            <a:pPr marL="900113" lvl="2" indent="-214313" fontAlgn="base">
              <a:buFont typeface="Courier New" panose="02070309020205020404" pitchFamily="49" charset="0"/>
              <a:buChar char="o"/>
            </a:pPr>
            <a:r>
              <a:rPr lang="en-US" b="0" i="0" dirty="0">
                <a:solidFill>
                  <a:srgbClr val="242424"/>
                </a:solidFill>
                <a:effectLst/>
                <a:latin typeface="Aptos" panose="020B0004020202020204" pitchFamily="34" charset="0"/>
              </a:rPr>
              <a:t>Hayes Martin Keynote – Dr. Douglas Lowy</a:t>
            </a:r>
          </a:p>
          <a:p>
            <a:endParaRPr lang="en-US" dirty="0"/>
          </a:p>
        </p:txBody>
      </p:sp>
    </p:spTree>
    <p:extLst>
      <p:ext uri="{BB962C8B-B14F-4D97-AF65-F5344CB8AC3E}">
        <p14:creationId xmlns:p14="http://schemas.microsoft.com/office/powerpoint/2010/main" val="234363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8533-68FE-5538-B319-2FD9E4245890}"/>
              </a:ext>
            </a:extLst>
          </p:cNvPr>
          <p:cNvSpPr>
            <a:spLocks noGrp="1"/>
          </p:cNvSpPr>
          <p:nvPr>
            <p:ph type="title"/>
          </p:nvPr>
        </p:nvSpPr>
        <p:spPr/>
        <p:txBody>
          <a:bodyPr>
            <a:normAutofit fontScale="90000"/>
          </a:bodyPr>
          <a:lstStyle/>
          <a:p>
            <a:r>
              <a:rPr lang="en-US" dirty="0"/>
              <a:t>AHNS 2024 Meeting</a:t>
            </a:r>
          </a:p>
        </p:txBody>
      </p:sp>
      <p:sp>
        <p:nvSpPr>
          <p:cNvPr id="3" name="Content Placeholder 2">
            <a:extLst>
              <a:ext uri="{FF2B5EF4-FFF2-40B4-BE49-F238E27FC236}">
                <a16:creationId xmlns:a16="http://schemas.microsoft.com/office/drawing/2014/main" id="{15CF1472-5881-6CA6-B7C7-E3A6DACC2159}"/>
              </a:ext>
            </a:extLst>
          </p:cNvPr>
          <p:cNvSpPr>
            <a:spLocks noGrp="1"/>
          </p:cNvSpPr>
          <p:nvPr>
            <p:ph idx="1"/>
          </p:nvPr>
        </p:nvSpPr>
        <p:spPr/>
        <p:txBody>
          <a:bodyPr>
            <a:normAutofit/>
          </a:bodyPr>
          <a:lstStyle/>
          <a:p>
            <a:pPr marL="260509" algn="l" fontAlgn="base">
              <a:buFont typeface="Arial" panose="020B0604020202020204" pitchFamily="34" charset="0"/>
              <a:buChar char="•"/>
            </a:pPr>
            <a:r>
              <a:rPr lang="en-US" sz="1800" b="0" i="0" dirty="0">
                <a:solidFill>
                  <a:srgbClr val="242424"/>
                </a:solidFill>
                <a:effectLst/>
                <a:latin typeface="Aptos" panose="020B0004020202020204" pitchFamily="34" charset="0"/>
              </a:rPr>
              <a:t>Registration</a:t>
            </a:r>
          </a:p>
          <a:p>
            <a:pPr marL="557213" lvl="1" indent="-214313" algn="l" fontAlgn="base">
              <a:buFont typeface="Courier New" panose="02070309020205020404" pitchFamily="49" charset="0"/>
              <a:buChar char="o"/>
            </a:pPr>
            <a:r>
              <a:rPr lang="en-US" dirty="0">
                <a:latin typeface="Aptos" panose="020B0004020202020204" pitchFamily="34" charset="0"/>
              </a:rPr>
              <a:t>491</a:t>
            </a:r>
            <a:r>
              <a:rPr lang="en-US" b="0" i="0" dirty="0">
                <a:effectLst/>
                <a:latin typeface="Aptos" panose="020B0004020202020204" pitchFamily="34" charset="0"/>
              </a:rPr>
              <a:t> registrants as of 5/14/24 </a:t>
            </a:r>
          </a:p>
          <a:p>
            <a:pPr marL="260509" algn="l" fontAlgn="base">
              <a:buFont typeface="Arial" panose="020B0604020202020204" pitchFamily="34" charset="0"/>
              <a:buChar char="•"/>
            </a:pPr>
            <a:r>
              <a:rPr lang="en-US" sz="1800" b="0" i="0" dirty="0">
                <a:solidFill>
                  <a:srgbClr val="242424"/>
                </a:solidFill>
                <a:effectLst/>
                <a:latin typeface="Aptos" panose="020B0004020202020204" pitchFamily="34" charset="0"/>
              </a:rPr>
              <a:t>Development</a:t>
            </a:r>
          </a:p>
          <a:p>
            <a:pPr marL="603409" lvl="1" fontAlgn="base"/>
            <a:r>
              <a:rPr lang="en-US" b="0" i="0" dirty="0">
                <a:solidFill>
                  <a:srgbClr val="242424"/>
                </a:solidFill>
                <a:effectLst/>
                <a:latin typeface="Aptos" panose="020B0004020202020204" pitchFamily="34" charset="0"/>
              </a:rPr>
              <a:t>$135,500 total (goal $115,000)</a:t>
            </a:r>
          </a:p>
          <a:p>
            <a:pPr marL="260509" fontAlgn="base"/>
            <a:r>
              <a:rPr lang="en-US" sz="1800" dirty="0">
                <a:solidFill>
                  <a:srgbClr val="242424"/>
                </a:solidFill>
                <a:latin typeface="Aptos" panose="020B0004020202020204" pitchFamily="34" charset="0"/>
              </a:rPr>
              <a:t>Planning committee, included multidisciplinary team members</a:t>
            </a:r>
          </a:p>
          <a:p>
            <a:pPr marL="260509" fontAlgn="base"/>
            <a:r>
              <a:rPr lang="en-US" sz="1800" b="0" i="0" dirty="0">
                <a:solidFill>
                  <a:srgbClr val="242424"/>
                </a:solidFill>
                <a:effectLst/>
                <a:latin typeface="Aptos" panose="020B0004020202020204" pitchFamily="34" charset="0"/>
              </a:rPr>
              <a:t>Abstracts</a:t>
            </a:r>
          </a:p>
          <a:p>
            <a:pPr marL="557213" lvl="1" indent="-214313" algn="l" fontAlgn="base">
              <a:buFont typeface="Courier New" panose="02070309020205020404" pitchFamily="49" charset="0"/>
              <a:buChar char="o"/>
            </a:pPr>
            <a:r>
              <a:rPr lang="en-US" b="0" i="0" dirty="0">
                <a:solidFill>
                  <a:srgbClr val="242424"/>
                </a:solidFill>
                <a:effectLst/>
                <a:latin typeface="Aptos" panose="020B0004020202020204" pitchFamily="34" charset="0"/>
              </a:rPr>
              <a:t>640 total submissions</a:t>
            </a:r>
          </a:p>
          <a:p>
            <a:pPr marL="557213" lvl="1" indent="-214313" algn="l" fontAlgn="base">
              <a:buFont typeface="Courier New" panose="02070309020205020404" pitchFamily="49" charset="0"/>
              <a:buChar char="o"/>
            </a:pPr>
            <a:r>
              <a:rPr lang="en-US" b="0" i="0" dirty="0">
                <a:solidFill>
                  <a:srgbClr val="242424"/>
                </a:solidFill>
                <a:effectLst/>
                <a:latin typeface="Aptos" panose="020B0004020202020204" pitchFamily="34" charset="0"/>
              </a:rPr>
              <a:t>37 Oral Abstract Presentations</a:t>
            </a:r>
          </a:p>
          <a:p>
            <a:pPr marL="557213" lvl="1" indent="-214313" algn="l" fontAlgn="base">
              <a:buFont typeface="Courier New" panose="02070309020205020404" pitchFamily="49" charset="0"/>
              <a:buChar char="o"/>
            </a:pPr>
            <a:r>
              <a:rPr lang="en-US" b="0" i="0" dirty="0">
                <a:solidFill>
                  <a:srgbClr val="242424"/>
                </a:solidFill>
                <a:effectLst/>
                <a:latin typeface="Aptos" panose="020B0004020202020204" pitchFamily="34" charset="0"/>
              </a:rPr>
              <a:t>178 Poster Abstract Presentations</a:t>
            </a:r>
          </a:p>
          <a:p>
            <a:endParaRPr lang="en-US" dirty="0"/>
          </a:p>
        </p:txBody>
      </p:sp>
    </p:spTree>
    <p:extLst>
      <p:ext uri="{BB962C8B-B14F-4D97-AF65-F5344CB8AC3E}">
        <p14:creationId xmlns:p14="http://schemas.microsoft.com/office/powerpoint/2010/main" val="29125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509-A1DE-90F9-DAA6-1F4AFAC12767}"/>
              </a:ext>
            </a:extLst>
          </p:cNvPr>
          <p:cNvSpPr>
            <a:spLocks noGrp="1"/>
          </p:cNvSpPr>
          <p:nvPr>
            <p:ph type="title"/>
          </p:nvPr>
        </p:nvSpPr>
        <p:spPr>
          <a:xfrm>
            <a:off x="645659" y="842167"/>
            <a:ext cx="7886700" cy="2852737"/>
          </a:xfrm>
        </p:spPr>
        <p:txBody>
          <a:bodyPr/>
          <a:lstStyle/>
          <a:p>
            <a:r>
              <a:rPr lang="en-US" dirty="0"/>
              <a:t>AHNS ADMINISTRATION DIVISION</a:t>
            </a:r>
          </a:p>
        </p:txBody>
      </p:sp>
      <p:sp>
        <p:nvSpPr>
          <p:cNvPr id="3" name="Text Placeholder 2">
            <a:extLst>
              <a:ext uri="{FF2B5EF4-FFF2-40B4-BE49-F238E27FC236}">
                <a16:creationId xmlns:a16="http://schemas.microsoft.com/office/drawing/2014/main" id="{9C08E81F-349D-48D2-9ABA-E34706CC36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033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Administrative Division </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590136" y="1958745"/>
            <a:ext cx="7886700" cy="3263504"/>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                                 </a:t>
            </a:r>
          </a:p>
          <a:p>
            <a:r>
              <a:rPr lang="en-US" sz="1800" b="1" u="sng" dirty="0">
                <a:latin typeface="Times New Roman" panose="02020603050405020304" pitchFamily="18" charset="0"/>
                <a:cs typeface="Times New Roman" panose="02020603050405020304" pitchFamily="18" charset="0"/>
              </a:rPr>
              <a:t>Ethics and Professionalism Service </a:t>
            </a:r>
          </a:p>
          <a:p>
            <a:pPr marL="0" indent="0">
              <a:buNone/>
            </a:pPr>
            <a:r>
              <a:rPr lang="en-US" sz="1800" dirty="0">
                <a:latin typeface="Times New Roman" panose="02020603050405020304" pitchFamily="18" charset="0"/>
                <a:cs typeface="Times New Roman" panose="02020603050405020304" pitchFamily="18" charset="0"/>
              </a:rPr>
              <a:t>Shuman and Langerman</a:t>
            </a:r>
          </a:p>
          <a:p>
            <a:pPr marL="0" indent="0">
              <a:buNone/>
            </a:pPr>
            <a:r>
              <a:rPr lang="en-US" sz="1800" dirty="0">
                <a:latin typeface="Times New Roman" panose="02020603050405020304" pitchFamily="18" charset="0"/>
                <a:cs typeface="Times New Roman" panose="02020603050405020304" pitchFamily="18" charset="0"/>
              </a:rPr>
              <a:t>- Developed, piloted and established AHNS peer support network (special accolades to Drs. Langerman and Colaianni)</a:t>
            </a:r>
          </a:p>
          <a:p>
            <a:pPr marL="0" indent="0">
              <a:buNone/>
            </a:pPr>
            <a:r>
              <a:rPr lang="en-US" sz="1800" dirty="0">
                <a:latin typeface="Times New Roman" panose="02020603050405020304" pitchFamily="18" charset="0"/>
                <a:cs typeface="Times New Roman" panose="02020603050405020304" pitchFamily="18" charset="0"/>
              </a:rPr>
              <a:t>- Reviewed and updated AHNS COI policy and conflict mitigation approach</a:t>
            </a:r>
          </a:p>
          <a:p>
            <a:pPr marL="0" indent="0">
              <a:buNone/>
            </a:pPr>
            <a:r>
              <a:rPr lang="en-US" sz="1800" dirty="0">
                <a:latin typeface="Times New Roman" panose="02020603050405020304" pitchFamily="18" charset="0"/>
                <a:cs typeface="Times New Roman" panose="02020603050405020304" pitchFamily="18" charset="0"/>
              </a:rPr>
              <a:t>- Liaised with Surgical Ethics Affinity group for American Society of Bioethics and Humanities on upcoming shared programming</a:t>
            </a:r>
          </a:p>
          <a:p>
            <a:endParaRPr lang="en-US" dirty="0"/>
          </a:p>
        </p:txBody>
      </p:sp>
    </p:spTree>
    <p:extLst>
      <p:ext uri="{BB962C8B-B14F-4D97-AF65-F5344CB8AC3E}">
        <p14:creationId xmlns:p14="http://schemas.microsoft.com/office/powerpoint/2010/main" val="264167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23A87BE-7B6F-CF54-5C0D-F68A5EDDC227}"/>
              </a:ext>
            </a:extLst>
          </p:cNvPr>
          <p:cNvSpPr>
            <a:spLocks noGrp="1" noChangeArrowheads="1"/>
          </p:cNvSpPr>
          <p:nvPr>
            <p:ph type="ctrTitle"/>
          </p:nvPr>
        </p:nvSpPr>
        <p:spPr>
          <a:xfrm>
            <a:off x="0" y="782638"/>
            <a:ext cx="9144000" cy="1198562"/>
          </a:xfrm>
        </p:spPr>
        <p:txBody>
          <a:bodyPr/>
          <a:lstStyle/>
          <a:p>
            <a:pPr eaLnBrk="1" hangingPunct="1"/>
            <a:br>
              <a:rPr lang="en-US" altLang="en-US" b="1">
                <a:solidFill>
                  <a:schemeClr val="accent1"/>
                </a:solidFill>
                <a:latin typeface="Calibri" panose="020F0502020204030204" pitchFamily="34" charset="0"/>
              </a:rPr>
            </a:br>
            <a:r>
              <a:rPr lang="en-US" altLang="en-US" b="1">
                <a:solidFill>
                  <a:schemeClr val="accent1"/>
                </a:solidFill>
                <a:latin typeface="Calibri" panose="020F0502020204030204" pitchFamily="34" charset="0"/>
              </a:rPr>
              <a:t>Secretary’s Report</a:t>
            </a:r>
            <a:br>
              <a:rPr lang="en-US" altLang="en-US" b="1">
                <a:solidFill>
                  <a:schemeClr val="accent1"/>
                </a:solidFill>
                <a:latin typeface="Calibri" panose="020F0502020204030204" pitchFamily="34" charset="0"/>
              </a:rPr>
            </a:br>
            <a:r>
              <a:rPr lang="en-US" altLang="en-US" b="1">
                <a:solidFill>
                  <a:schemeClr val="accent1"/>
                </a:solidFill>
                <a:latin typeface="Calibri" panose="020F0502020204030204" pitchFamily="34" charset="0"/>
              </a:rPr>
              <a:t>Susan McCammon, MD</a:t>
            </a:r>
          </a:p>
        </p:txBody>
      </p:sp>
      <p:sp>
        <p:nvSpPr>
          <p:cNvPr id="4099" name="Rectangle 4">
            <a:extLst>
              <a:ext uri="{FF2B5EF4-FFF2-40B4-BE49-F238E27FC236}">
                <a16:creationId xmlns:a16="http://schemas.microsoft.com/office/drawing/2014/main" id="{B82179F8-AB71-4E67-FC55-CC1FDFE8AA3B}"/>
              </a:ext>
            </a:extLst>
          </p:cNvPr>
          <p:cNvSpPr>
            <a:spLocks noGrp="1" noChangeArrowheads="1"/>
          </p:cNvSpPr>
          <p:nvPr>
            <p:ph type="subTitle" idx="1"/>
          </p:nvPr>
        </p:nvSpPr>
        <p:spPr>
          <a:xfrm>
            <a:off x="228600" y="1433513"/>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spcBef>
                <a:spcPct val="0"/>
              </a:spcBef>
              <a:buFont typeface="Arial" panose="020B0604020202020204" pitchFamily="34" charset="0"/>
              <a:buChar char="•"/>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Moment of Silence for AHNS Members who have passed away since July 2023:</a:t>
            </a:r>
            <a:endParaRPr lang="en-US" altLang="en-US" sz="2000" dirty="0">
              <a:ea typeface="Times New Roman" panose="02020603050405020304" pitchFamily="18" charset="0"/>
              <a:cs typeface="Arial" panose="020B0604020202020204" pitchFamily="34" charset="0"/>
            </a:endParaRPr>
          </a:p>
          <a:p>
            <a:pPr lvl="1">
              <a:spcBef>
                <a:spcPct val="0"/>
              </a:spcBef>
              <a:defRPr/>
            </a:pPr>
            <a:endParaRPr lang="en-US" altLang="en-US" sz="2000" dirty="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D523416F-6277-B3DA-48C2-832C20B2E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993684E4-0355-8626-CD39-87CCDDEB8F93}"/>
              </a:ext>
            </a:extLst>
          </p:cNvPr>
          <p:cNvSpPr txBox="1">
            <a:spLocks noChangeArrowheads="1"/>
          </p:cNvSpPr>
          <p:nvPr/>
        </p:nvSpPr>
        <p:spPr bwMode="auto">
          <a:xfrm>
            <a:off x="14859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 </a:t>
            </a:r>
          </a:p>
        </p:txBody>
      </p:sp>
      <p:graphicFrame>
        <p:nvGraphicFramePr>
          <p:cNvPr id="2" name="Table 1">
            <a:extLst>
              <a:ext uri="{FF2B5EF4-FFF2-40B4-BE49-F238E27FC236}">
                <a16:creationId xmlns:a16="http://schemas.microsoft.com/office/drawing/2014/main" id="{29AA7F6C-D608-373D-F64A-E8A48A1EEDC4}"/>
              </a:ext>
            </a:extLst>
          </p:cNvPr>
          <p:cNvGraphicFramePr>
            <a:graphicFrameLocks noGrp="1"/>
          </p:cNvGraphicFramePr>
          <p:nvPr/>
        </p:nvGraphicFramePr>
        <p:xfrm>
          <a:off x="533400" y="3052763"/>
          <a:ext cx="7962900" cy="3424240"/>
        </p:xfrm>
        <a:graphic>
          <a:graphicData uri="http://schemas.openxmlformats.org/drawingml/2006/table">
            <a:tbl>
              <a:tblPr>
                <a:tableStyleId>{5C22544A-7EE6-4342-B048-85BDC9FD1C3A}</a:tableStyleId>
              </a:tblPr>
              <a:tblGrid>
                <a:gridCol w="979045">
                  <a:extLst>
                    <a:ext uri="{9D8B030D-6E8A-4147-A177-3AD203B41FA5}">
                      <a16:colId xmlns:a16="http://schemas.microsoft.com/office/drawing/2014/main" val="20000"/>
                    </a:ext>
                  </a:extLst>
                </a:gridCol>
                <a:gridCol w="804993">
                  <a:extLst>
                    <a:ext uri="{9D8B030D-6E8A-4147-A177-3AD203B41FA5}">
                      <a16:colId xmlns:a16="http://schemas.microsoft.com/office/drawing/2014/main" val="20001"/>
                    </a:ext>
                  </a:extLst>
                </a:gridCol>
                <a:gridCol w="1566473">
                  <a:extLst>
                    <a:ext uri="{9D8B030D-6E8A-4147-A177-3AD203B41FA5}">
                      <a16:colId xmlns:a16="http://schemas.microsoft.com/office/drawing/2014/main" val="20002"/>
                    </a:ext>
                  </a:extLst>
                </a:gridCol>
                <a:gridCol w="1522959">
                  <a:extLst>
                    <a:ext uri="{9D8B030D-6E8A-4147-A177-3AD203B41FA5}">
                      <a16:colId xmlns:a16="http://schemas.microsoft.com/office/drawing/2014/main" val="20003"/>
                    </a:ext>
                  </a:extLst>
                </a:gridCol>
                <a:gridCol w="1392419">
                  <a:extLst>
                    <a:ext uri="{9D8B030D-6E8A-4147-A177-3AD203B41FA5}">
                      <a16:colId xmlns:a16="http://schemas.microsoft.com/office/drawing/2014/main" val="20004"/>
                    </a:ext>
                  </a:extLst>
                </a:gridCol>
                <a:gridCol w="1697011">
                  <a:extLst>
                    <a:ext uri="{9D8B030D-6E8A-4147-A177-3AD203B41FA5}">
                      <a16:colId xmlns:a16="http://schemas.microsoft.com/office/drawing/2014/main" val="20005"/>
                    </a:ext>
                  </a:extLst>
                </a:gridCol>
              </a:tblGrid>
              <a:tr h="392088">
                <a:tc>
                  <a:txBody>
                    <a:bodyPr/>
                    <a:lstStyle/>
                    <a:p>
                      <a:pPr algn="l" fontAlgn="ctr"/>
                      <a:r>
                        <a:rPr lang="en-US" sz="1100" u="none" strike="noStrike" dirty="0">
                          <a:effectLst/>
                        </a:rPr>
                        <a:t>E. Leon</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Barnes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Pittsburgh</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PA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379019">
                <a:tc>
                  <a:txBody>
                    <a:bodyPr/>
                    <a:lstStyle/>
                    <a:p>
                      <a:pPr algn="l" fontAlgn="ctr"/>
                      <a:r>
                        <a:rPr lang="en-US" sz="1100" u="none" strike="noStrike">
                          <a:effectLst/>
                        </a:rPr>
                        <a:t>Paul</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Borgesen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Glendale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AZ</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1"/>
                  </a:ext>
                </a:extLst>
              </a:tr>
              <a:tr h="379019">
                <a:tc>
                  <a:txBody>
                    <a:bodyPr/>
                    <a:lstStyle/>
                    <a:p>
                      <a:pPr algn="l" fontAlgn="ctr"/>
                      <a:r>
                        <a:rPr lang="en-US" sz="1100" u="none" strike="noStrike">
                          <a:effectLst/>
                        </a:rPr>
                        <a:t>Nelson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Castellano</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Tampa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FL</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2"/>
                  </a:ext>
                </a:extLst>
              </a:tr>
              <a:tr h="379019">
                <a:tc>
                  <a:txBody>
                    <a:bodyPr/>
                    <a:lstStyle/>
                    <a:p>
                      <a:pPr algn="l" fontAlgn="ctr"/>
                      <a:r>
                        <a:rPr lang="en-US" sz="1100" u="none" strike="noStrike">
                          <a:effectLst/>
                        </a:rPr>
                        <a:t>Robert</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Gryboski</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Farmington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CT</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379019">
                <a:tc>
                  <a:txBody>
                    <a:bodyPr/>
                    <a:lstStyle/>
                    <a:p>
                      <a:pPr algn="l" fontAlgn="ctr"/>
                      <a:r>
                        <a:rPr lang="en-US" sz="1100" u="none" strike="noStrike">
                          <a:effectLst/>
                        </a:rPr>
                        <a:t>Stephan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R.</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Isaacson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New York</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NY</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4"/>
                  </a:ext>
                </a:extLst>
              </a:tr>
              <a:tr h="379019">
                <a:tc>
                  <a:txBody>
                    <a:bodyPr/>
                    <a:lstStyle/>
                    <a:p>
                      <a:pPr algn="l" fontAlgn="ctr"/>
                      <a:r>
                        <a:rPr lang="en-US" sz="1100" u="none" strike="noStrike">
                          <a:effectLst/>
                        </a:rPr>
                        <a:t>John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McCraw</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Jackson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MS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5"/>
                  </a:ext>
                </a:extLst>
              </a:tr>
              <a:tr h="379019">
                <a:tc>
                  <a:txBody>
                    <a:bodyPr/>
                    <a:lstStyle/>
                    <a:p>
                      <a:pPr algn="l" fontAlgn="ctr"/>
                      <a:r>
                        <a:rPr lang="en-US" sz="1100" u="none" strike="noStrike">
                          <a:effectLst/>
                        </a:rPr>
                        <a:t>Arnold </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Noyek</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Toronto</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ON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6"/>
                  </a:ext>
                </a:extLst>
              </a:tr>
              <a:tr h="379019">
                <a:tc>
                  <a:txBody>
                    <a:bodyPr/>
                    <a:lstStyle/>
                    <a:p>
                      <a:pPr algn="l" fontAlgn="ctr"/>
                      <a:r>
                        <a:rPr lang="en-US" sz="1100" u="none" strike="noStrike">
                          <a:effectLst/>
                        </a:rPr>
                        <a:t>James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L.</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Parkin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Surrey</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United Kingdom</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7"/>
                  </a:ext>
                </a:extLst>
              </a:tr>
              <a:tr h="379019">
                <a:tc>
                  <a:txBody>
                    <a:bodyPr/>
                    <a:lstStyle/>
                    <a:p>
                      <a:pPr algn="l" fontAlgn="b"/>
                      <a:r>
                        <a:rPr lang="en-US" sz="1100" u="none" strike="noStrike">
                          <a:effectLst/>
                        </a:rPr>
                        <a:t>Donald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P.</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Vrabec</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000" u="none" strike="noStrike" dirty="0">
                          <a:effectLst/>
                        </a:rPr>
                        <a:t>Houston</a:t>
                      </a:r>
                      <a:endParaRPr lang="en-US"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US" sz="1000" u="none" strike="noStrike">
                          <a:effectLst/>
                        </a:rPr>
                        <a:t>TX</a:t>
                      </a:r>
                      <a:endParaRPr lang="en-US" sz="1000" b="0" i="0" u="none" strike="noStrike">
                        <a:solidFill>
                          <a:srgbClr val="000000"/>
                        </a:solidFill>
                        <a:effectLst/>
                        <a:latin typeface="Arial" panose="020B0604020202020204" pitchFamily="34" charset="0"/>
                      </a:endParaRPr>
                    </a:p>
                  </a:txBody>
                  <a:tcPr marL="6350" marR="6350" marT="6350" marB="0" anchor="b"/>
                </a:tc>
                <a:tc>
                  <a:txBody>
                    <a:bodyPr/>
                    <a:lstStyle/>
                    <a:p>
                      <a:pPr algn="l" fontAlgn="ctr"/>
                      <a:r>
                        <a:rPr lang="en-US" sz="1100" u="none" strike="noStrike" dirty="0">
                          <a:effectLst/>
                        </a:rPr>
                        <a:t>United States</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95212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AWARDS AND PUBLICATION SERVICE</a:t>
            </a:r>
          </a:p>
        </p:txBody>
      </p:sp>
      <p:sp>
        <p:nvSpPr>
          <p:cNvPr id="5" name="Content Placeholder 4">
            <a:extLst>
              <a:ext uri="{FF2B5EF4-FFF2-40B4-BE49-F238E27FC236}">
                <a16:creationId xmlns:a16="http://schemas.microsoft.com/office/drawing/2014/main" id="{6993FE3E-5BD9-A1B9-0F19-BA855CA94B12}"/>
              </a:ext>
            </a:extLst>
          </p:cNvPr>
          <p:cNvSpPr>
            <a:spLocks noGrp="1"/>
          </p:cNvSpPr>
          <p:nvPr>
            <p:ph idx="1"/>
          </p:nvPr>
        </p:nvSpPr>
        <p:spPr>
          <a:xfrm>
            <a:off x="3967223" y="1774617"/>
            <a:ext cx="4994476" cy="3659474"/>
          </a:xfrm>
        </p:spPr>
        <p:txBody>
          <a:bodyPr>
            <a:noAutofit/>
          </a:bodyPr>
          <a:lstStyle/>
          <a:p>
            <a:pPr marL="0" indent="0">
              <a:buNone/>
            </a:pPr>
            <a:endParaRPr lang="en-US" sz="1050" b="1" dirty="0">
              <a:latin typeface="Avenir Black" panose="02000503020000020003"/>
            </a:endParaRPr>
          </a:p>
          <a:p>
            <a:pPr marL="0" indent="0">
              <a:buNone/>
            </a:pPr>
            <a:r>
              <a:rPr lang="en-US" sz="1050" b="1" dirty="0">
                <a:latin typeface="Avenir Black" panose="02000503020000020003"/>
              </a:rPr>
              <a:t>15 manuscripts</a:t>
            </a:r>
          </a:p>
          <a:p>
            <a:pPr marL="0" indent="0">
              <a:buNone/>
            </a:pPr>
            <a:r>
              <a:rPr lang="en-US" sz="1200" b="1" dirty="0">
                <a:highlight>
                  <a:srgbClr val="FFFFFF"/>
                </a:highlight>
                <a:latin typeface="Avenir Black" panose="02000503020000020003"/>
              </a:rPr>
              <a:t>Robert Maxwell Byers Award:  </a:t>
            </a:r>
            <a:r>
              <a:rPr lang="en-US" sz="1200" i="1" dirty="0">
                <a:solidFill>
                  <a:srgbClr val="222222"/>
                </a:solidFill>
                <a:highlight>
                  <a:srgbClr val="FFFFFF"/>
                </a:highlight>
                <a:latin typeface="Avenir Black" panose="02000503020000020003"/>
                <a:hlinkClick r:id="rId2"/>
              </a:rPr>
              <a:t>Assessment of Social Vulnerability in Laryngeal Cancer Prognosis and Treatment in the United States</a:t>
            </a:r>
            <a:r>
              <a:rPr lang="en-US" sz="1200" i="1" dirty="0">
                <a:solidFill>
                  <a:srgbClr val="222222"/>
                </a:solidFill>
                <a:highlight>
                  <a:srgbClr val="FFFFFF"/>
                </a:highlight>
                <a:latin typeface="Avenir Black" panose="02000503020000020003"/>
              </a:rPr>
              <a:t> </a:t>
            </a:r>
          </a:p>
          <a:p>
            <a:pPr marL="0" indent="0">
              <a:buNone/>
            </a:pPr>
            <a:br>
              <a:rPr lang="en-US" sz="1200" b="1" dirty="0">
                <a:highlight>
                  <a:srgbClr val="FFFFFF"/>
                </a:highlight>
                <a:latin typeface="Avenir Black" panose="02000503020000020003"/>
              </a:rPr>
            </a:br>
            <a:r>
              <a:rPr lang="en-US" sz="1200" b="1" dirty="0">
                <a:highlight>
                  <a:srgbClr val="FFFFFF"/>
                </a:highlight>
                <a:latin typeface="Avenir Black" panose="02000503020000020003"/>
              </a:rPr>
              <a:t>Randal Weber: </a:t>
            </a:r>
            <a:r>
              <a:rPr lang="en-US" sz="1200" i="1" dirty="0">
                <a:solidFill>
                  <a:srgbClr val="222222"/>
                </a:solidFill>
                <a:highlight>
                  <a:srgbClr val="FFFFFF"/>
                </a:highlight>
                <a:latin typeface="Avenir Black" panose="02000503020000020003"/>
                <a:hlinkClick r:id="rId3"/>
              </a:rPr>
              <a:t>Using Artificial Intelligence to automate the extraction of staging criteria from the electronic health records of oropharyngeal cancer patients.</a:t>
            </a:r>
            <a:endParaRPr lang="en-US" sz="1200" b="1" dirty="0">
              <a:highlight>
                <a:srgbClr val="FFFFFF"/>
              </a:highlight>
              <a:latin typeface="Avenir Black" panose="02000503020000020003"/>
            </a:endParaRPr>
          </a:p>
          <a:p>
            <a:pPr marL="0" indent="0">
              <a:buNone/>
            </a:pPr>
            <a:r>
              <a:rPr lang="en-US" sz="1200" b="1" dirty="0">
                <a:highlight>
                  <a:srgbClr val="FFFFFF"/>
                </a:highlight>
                <a:latin typeface="Avenir Black" panose="02000503020000020003"/>
              </a:rPr>
              <a:t>Resident Basic Science Research: </a:t>
            </a:r>
            <a:r>
              <a:rPr lang="en-US" sz="1200" i="1" dirty="0">
                <a:highlight>
                  <a:srgbClr val="FFFFFF"/>
                </a:highlight>
                <a:latin typeface="Avenir Black" panose="02000503020000020003"/>
                <a:hlinkClick r:id="rId4"/>
              </a:rPr>
              <a:t>Characterization of the Primary Tumor-Sentinel Node ImmunoMigratome Demonstrates a Key Role for Dendritic Cell Trafficking in the Successful Response to Immunoradiotherapy.</a:t>
            </a:r>
            <a:endParaRPr lang="en-US" sz="1200" dirty="0">
              <a:highlight>
                <a:srgbClr val="FFFFFF"/>
              </a:highlight>
              <a:latin typeface="Avenir Black" panose="02000503020000020003"/>
            </a:endParaRPr>
          </a:p>
          <a:p>
            <a:pPr marL="0" indent="0">
              <a:buNone/>
            </a:pPr>
            <a:r>
              <a:rPr lang="en-US" sz="1200" b="1" dirty="0">
                <a:highlight>
                  <a:srgbClr val="FFFFFF"/>
                </a:highlight>
                <a:latin typeface="Avenir Black" panose="02000503020000020003"/>
              </a:rPr>
              <a:t>Resident Clinical Paper </a:t>
            </a:r>
            <a:r>
              <a:rPr lang="en-US" sz="1200" i="1" dirty="0">
                <a:solidFill>
                  <a:srgbClr val="222222"/>
                </a:solidFill>
                <a:highlight>
                  <a:srgbClr val="FFFFFF"/>
                </a:highlight>
                <a:latin typeface="Avenir Black" panose="02000503020000020003"/>
                <a:hlinkClick r:id="rId5"/>
              </a:rPr>
              <a:t>Social Determinants of Health in Donor Site Morbidity in Head and Neck Cancer Reconstructive Limbs: Anterolateral Thigh and Fibula Free Tissue Transfers.</a:t>
            </a:r>
            <a:endParaRPr lang="en-US" sz="1200" i="1" dirty="0">
              <a:solidFill>
                <a:srgbClr val="222222"/>
              </a:solidFill>
              <a:highlight>
                <a:srgbClr val="FFFFFF"/>
              </a:highlight>
              <a:latin typeface="Avenir Black" panose="02000503020000020003"/>
            </a:endParaRPr>
          </a:p>
          <a:p>
            <a:pPr marL="0" indent="0">
              <a:buNone/>
            </a:pPr>
            <a:r>
              <a:rPr lang="en-US" sz="1200" b="1" dirty="0">
                <a:latin typeface="Avenir Black" panose="02000503020000020003"/>
              </a:rPr>
              <a:t>Prevention and Early Detection Award: </a:t>
            </a:r>
            <a:r>
              <a:rPr lang="en-US" sz="1200" i="1" dirty="0">
                <a:solidFill>
                  <a:srgbClr val="222222"/>
                </a:solidFill>
                <a:highlight>
                  <a:srgbClr val="FFFFFF"/>
                </a:highlight>
                <a:latin typeface="Avenir Black" panose="02000503020000020003"/>
                <a:hlinkClick r:id="rId6"/>
              </a:rPr>
              <a:t>Prevalence and Predictive Factors for HPV Vaccination Among Older Adults in the United States</a:t>
            </a:r>
            <a:endParaRPr lang="en-US" sz="1200" dirty="0">
              <a:latin typeface="Avenir Black" panose="02000503020000020003"/>
            </a:endParaRPr>
          </a:p>
        </p:txBody>
      </p:sp>
      <p:sp>
        <p:nvSpPr>
          <p:cNvPr id="6" name="TextBox 5">
            <a:extLst>
              <a:ext uri="{FF2B5EF4-FFF2-40B4-BE49-F238E27FC236}">
                <a16:creationId xmlns:a16="http://schemas.microsoft.com/office/drawing/2014/main" id="{023A6BA8-606B-21B4-9B0C-EF7E4A435D79}"/>
              </a:ext>
            </a:extLst>
          </p:cNvPr>
          <p:cNvSpPr txBox="1"/>
          <p:nvPr/>
        </p:nvSpPr>
        <p:spPr>
          <a:xfrm>
            <a:off x="0" y="1974671"/>
            <a:ext cx="4045352" cy="553998"/>
          </a:xfrm>
          <a:prstGeom prst="rect">
            <a:avLst/>
          </a:prstGeom>
          <a:noFill/>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Avenir Black" panose="02000503020000020003"/>
              </a:rPr>
              <a:t>Miriam Lango, MD - Chair</a:t>
            </a:r>
          </a:p>
          <a:p>
            <a:pPr defTabSz="685800" eaLnBrk="1" fontAlgn="auto" hangingPunct="1">
              <a:spcBef>
                <a:spcPts val="0"/>
              </a:spcBef>
              <a:spcAft>
                <a:spcPts val="0"/>
              </a:spcAft>
            </a:pPr>
            <a:r>
              <a:rPr lang="en-US" sz="1500" b="1" dirty="0">
                <a:solidFill>
                  <a:prstClr val="black"/>
                </a:solidFill>
                <a:latin typeface="Avenir Black" panose="02000503020000020003"/>
              </a:rPr>
              <a:t>Antoine Eskander MD – Vice Chair</a:t>
            </a:r>
            <a:endParaRPr lang="en-US" sz="1500" dirty="0">
              <a:solidFill>
                <a:prstClr val="black"/>
              </a:solidFill>
              <a:latin typeface="Avenir Black" panose="02000503020000020003"/>
            </a:endParaRPr>
          </a:p>
        </p:txBody>
      </p:sp>
      <p:pic>
        <p:nvPicPr>
          <p:cNvPr id="3" name="Picture 2">
            <a:extLst>
              <a:ext uri="{FF2B5EF4-FFF2-40B4-BE49-F238E27FC236}">
                <a16:creationId xmlns:a16="http://schemas.microsoft.com/office/drawing/2014/main" id="{3BA58028-9345-826F-3B02-4EB8C631F54C}"/>
              </a:ext>
            </a:extLst>
          </p:cNvPr>
          <p:cNvPicPr>
            <a:picLocks noChangeAspect="1"/>
          </p:cNvPicPr>
          <p:nvPr/>
        </p:nvPicPr>
        <p:blipFill rotWithShape="1">
          <a:blip r:embed="rId7"/>
          <a:srcRect t="61262" r="48567"/>
          <a:stretch/>
        </p:blipFill>
        <p:spPr>
          <a:xfrm>
            <a:off x="370027" y="4546681"/>
            <a:ext cx="2998206" cy="1109208"/>
          </a:xfrm>
          <a:prstGeom prst="rect">
            <a:avLst/>
          </a:prstGeom>
        </p:spPr>
      </p:pic>
      <p:sp>
        <p:nvSpPr>
          <p:cNvPr id="7" name="TextBox 6">
            <a:extLst>
              <a:ext uri="{FF2B5EF4-FFF2-40B4-BE49-F238E27FC236}">
                <a16:creationId xmlns:a16="http://schemas.microsoft.com/office/drawing/2014/main" id="{A70C28F3-6D0B-8657-1055-4C93BE4224DE}"/>
              </a:ext>
            </a:extLst>
          </p:cNvPr>
          <p:cNvSpPr txBox="1"/>
          <p:nvPr/>
        </p:nvSpPr>
        <p:spPr>
          <a:xfrm>
            <a:off x="298950" y="2563378"/>
            <a:ext cx="3400789" cy="2169825"/>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-Tony </a:t>
            </a:r>
            <a:r>
              <a:rPr lang="en-US" sz="1350" dirty="0" err="1">
                <a:solidFill>
                  <a:prstClr val="black"/>
                </a:solidFill>
                <a:latin typeface="Calibri" panose="020F0502020204030204"/>
              </a:rPr>
              <a:t>Eskander</a:t>
            </a:r>
            <a:r>
              <a:rPr lang="en-US" sz="1350" dirty="0">
                <a:solidFill>
                  <a:prstClr val="black"/>
                </a:solidFill>
                <a:latin typeface="Calibri" panose="020F0502020204030204"/>
              </a:rPr>
              <a:t> will take over Chair</a:t>
            </a:r>
          </a:p>
          <a:p>
            <a:pPr defTabSz="685800" eaLnBrk="1" fontAlgn="auto" hangingPunct="1">
              <a:spcBef>
                <a:spcPts val="0"/>
              </a:spcBef>
              <a:spcAft>
                <a:spcPts val="0"/>
              </a:spcAft>
            </a:pPr>
            <a:r>
              <a:rPr lang="en-US" sz="1350" dirty="0">
                <a:solidFill>
                  <a:prstClr val="black"/>
                </a:solidFill>
                <a:latin typeface="Calibri" panose="020F0502020204030204"/>
              </a:rPr>
              <a:t>-Valuable contributions from Raymond Chai and Sid Puram</a:t>
            </a:r>
          </a:p>
          <a:p>
            <a:pPr defTabSz="685800" eaLnBrk="1" fontAlgn="auto" hangingPunct="1">
              <a:spcBef>
                <a:spcPts val="0"/>
              </a:spcBef>
              <a:spcAft>
                <a:spcPts val="0"/>
              </a:spcAft>
            </a:pPr>
            <a:r>
              <a:rPr lang="en-US" sz="1350" dirty="0">
                <a:solidFill>
                  <a:prstClr val="black"/>
                </a:solidFill>
                <a:latin typeface="Calibri" panose="020F0502020204030204"/>
              </a:rPr>
              <a:t>-Effective working relationship with Samir </a:t>
            </a:r>
            <a:r>
              <a:rPr lang="en-US" sz="1350" dirty="0" err="1">
                <a:solidFill>
                  <a:prstClr val="black"/>
                </a:solidFill>
                <a:latin typeface="Calibri" panose="020F0502020204030204"/>
              </a:rPr>
              <a:t>Khariwala</a:t>
            </a:r>
            <a:r>
              <a:rPr lang="en-US" sz="1350" dirty="0">
                <a:solidFill>
                  <a:prstClr val="black"/>
                </a:solidFill>
                <a:latin typeface="Calibri" panose="020F0502020204030204"/>
              </a:rPr>
              <a:t> JAMA Oto; formal reviews or commentary for manuscripts under consideration for simultaneous publication with the annual meeting</a:t>
            </a:r>
          </a:p>
          <a:p>
            <a:pPr defTabSz="685800" eaLnBrk="1" fontAlgn="auto" hangingPunct="1">
              <a:spcBef>
                <a:spcPts val="0"/>
              </a:spcBef>
              <a:spcAft>
                <a:spcPts val="0"/>
              </a:spcAft>
            </a:pPr>
            <a:r>
              <a:rPr lang="en-US" sz="1350" dirty="0">
                <a:solidFill>
                  <a:prstClr val="black"/>
                </a:solidFill>
                <a:latin typeface="Calibri" panose="020F0502020204030204"/>
              </a:rPr>
              <a:t>-International meeting 2023-68 submissions</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5196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a:bodyPr>
          <a:lstStyle/>
          <a:p>
            <a:pPr>
              <a:defRPr/>
            </a:pPr>
            <a:r>
              <a:rPr lang="en-US" sz="1950" dirty="0">
                <a:latin typeface="Arial" panose="020B0604020202020204" pitchFamily="34" charset="0"/>
                <a:cs typeface="Arial" panose="020B0604020202020204" pitchFamily="34" charset="0"/>
              </a:rPr>
              <a:t>Fundraising Goal for 2024 Annual Meeting = $115,000</a:t>
            </a:r>
          </a:p>
          <a:p>
            <a:pPr>
              <a:defRPr/>
            </a:pPr>
            <a:r>
              <a:rPr lang="en-US" sz="1950" dirty="0">
                <a:latin typeface="Arial" panose="020B0604020202020204" pitchFamily="34" charset="0"/>
                <a:cs typeface="Arial" panose="020B0604020202020204" pitchFamily="34" charset="0"/>
              </a:rPr>
              <a:t>Total raised = $135,500</a:t>
            </a:r>
          </a:p>
          <a:p>
            <a:pPr lvl="1">
              <a:defRPr/>
            </a:pPr>
            <a:r>
              <a:rPr lang="en-US" sz="1650" dirty="0">
                <a:latin typeface="Arial" panose="020B0604020202020204" pitchFamily="34" charset="0"/>
                <a:cs typeface="Arial" panose="020B0604020202020204" pitchFamily="34" charset="0"/>
              </a:rPr>
              <a:t>Educational grant support = $125,500</a:t>
            </a:r>
          </a:p>
          <a:p>
            <a:pPr lvl="1">
              <a:defRPr/>
            </a:pPr>
            <a:r>
              <a:rPr lang="en-US" sz="1650" dirty="0">
                <a:latin typeface="Arial" panose="020B0604020202020204" pitchFamily="34" charset="0"/>
                <a:cs typeface="Arial" panose="020B0604020202020204" pitchFamily="34" charset="0"/>
              </a:rPr>
              <a:t>Marketing support - $10,000</a:t>
            </a:r>
          </a:p>
          <a:p>
            <a:pPr marL="342900" lvl="1" indent="0">
              <a:buNone/>
              <a:defRPr/>
            </a:pPr>
            <a:endParaRPr lang="en-US" dirty="0"/>
          </a:p>
          <a:p>
            <a:pPr>
              <a:defRPr/>
            </a:pPr>
            <a:r>
              <a:rPr lang="en-US" sz="1950" dirty="0">
                <a:latin typeface="Arial" panose="020B0604020202020204" pitchFamily="34" charset="0"/>
                <a:cs typeface="Arial" panose="020B0604020202020204" pitchFamily="34" charset="0"/>
              </a:rPr>
              <a:t>TORS Fellows course held January 25 and 26 at </a:t>
            </a:r>
            <a:r>
              <a:rPr lang="en-US" sz="1950" dirty="0" err="1">
                <a:latin typeface="Arial" panose="020B0604020202020204" pitchFamily="34" charset="0"/>
                <a:cs typeface="Arial" panose="020B0604020202020204" pitchFamily="34" charset="0"/>
              </a:rPr>
              <a:t>Intuitive’s</a:t>
            </a:r>
            <a:r>
              <a:rPr lang="en-US" sz="1950" dirty="0">
                <a:latin typeface="Arial" panose="020B0604020202020204" pitchFamily="34" charset="0"/>
                <a:cs typeface="Arial" panose="020B0604020202020204" pitchFamily="34" charset="0"/>
              </a:rPr>
              <a:t> Atlanta Lab</a:t>
            </a:r>
          </a:p>
          <a:p>
            <a:pPr lvl="1">
              <a:defRPr/>
            </a:pPr>
            <a:r>
              <a:rPr lang="en-US" sz="1650" dirty="0">
                <a:latin typeface="Arial" panose="020B0604020202020204" pitchFamily="34" charset="0"/>
                <a:cs typeface="Arial" panose="020B0604020202020204" pitchFamily="34" charset="0"/>
              </a:rPr>
              <a:t>Plans underway for 2025</a:t>
            </a:r>
          </a:p>
          <a:p>
            <a:pPr marL="342900" lvl="1" indent="0">
              <a:buNone/>
              <a:defRPr/>
            </a:pPr>
            <a:endParaRPr lang="en-US" sz="1650" dirty="0"/>
          </a:p>
          <a:p>
            <a:pPr>
              <a:defRPr/>
            </a:pPr>
            <a:r>
              <a:rPr lang="en-US" sz="1950" dirty="0">
                <a:latin typeface="Arial" panose="020B0604020202020204" pitchFamily="34" charset="0"/>
                <a:cs typeface="Arial" panose="020B0604020202020204" pitchFamily="34" charset="0"/>
              </a:rPr>
              <a:t>Non-Meeting Opportunities</a:t>
            </a:r>
          </a:p>
          <a:p>
            <a:pPr lvl="1">
              <a:defRPr/>
            </a:pPr>
            <a:r>
              <a:rPr lang="en-US" sz="1650" dirty="0">
                <a:latin typeface="Arial" panose="020B0604020202020204" pitchFamily="34" charset="0"/>
                <a:cs typeface="Arial" panose="020B0604020202020204" pitchFamily="34" charset="0"/>
              </a:rPr>
              <a:t>Approved in March by leadership</a:t>
            </a:r>
          </a:p>
          <a:p>
            <a:pPr lvl="1">
              <a:defRPr/>
            </a:pPr>
            <a:r>
              <a:rPr lang="en-US" sz="1650" dirty="0">
                <a:latin typeface="Arial" panose="020B0604020202020204" pitchFamily="34" charset="0"/>
                <a:cs typeface="Arial" panose="020B0604020202020204" pitchFamily="34" charset="0"/>
              </a:rPr>
              <a:t>Item of highest interest is Industry webinars</a:t>
            </a:r>
          </a:p>
          <a:p>
            <a:pPr lvl="1">
              <a:defRPr/>
            </a:pPr>
            <a:r>
              <a:rPr lang="en-US" sz="1650" dirty="0">
                <a:latin typeface="Arial" panose="020B0604020202020204" pitchFamily="34" charset="0"/>
                <a:cs typeface="Arial" panose="020B0604020202020204" pitchFamily="34" charset="0"/>
              </a:rPr>
              <a:t>Interested companies are Intuitive Surgical, J &amp; J, Rakuten</a:t>
            </a:r>
          </a:p>
          <a:p>
            <a:endParaRPr lang="en-US" dirty="0"/>
          </a:p>
        </p:txBody>
      </p:sp>
    </p:spTree>
    <p:extLst>
      <p:ext uri="{BB962C8B-B14F-4D97-AF65-F5344CB8AC3E}">
        <p14:creationId xmlns:p14="http://schemas.microsoft.com/office/powerpoint/2010/main" val="2744049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D7A58-0D01-4FFF-582B-AE1F6080885F}"/>
              </a:ext>
            </a:extLst>
          </p:cNvPr>
          <p:cNvSpPr>
            <a:spLocks noGrp="1"/>
          </p:cNvSpPr>
          <p:nvPr>
            <p:ph idx="1"/>
          </p:nvPr>
        </p:nvSpPr>
        <p:spPr>
          <a:xfrm>
            <a:off x="339048" y="2113266"/>
            <a:ext cx="8445357" cy="3652463"/>
          </a:xfrm>
        </p:spPr>
        <p:txBody>
          <a:bodyPr>
            <a:normAutofit lnSpcReduction="10000"/>
          </a:bodyPr>
          <a:lstStyle/>
          <a:p>
            <a:pPr marL="0">
              <a:lnSpc>
                <a:spcPct val="107000"/>
              </a:lnSpc>
              <a:spcBef>
                <a:spcPts val="0"/>
              </a:spcBef>
              <a:spcAft>
                <a:spcPts val="600"/>
              </a:spcAft>
            </a:pPr>
            <a:r>
              <a:rPr lang="en-US" sz="1350" b="1" u="sng" kern="100" dirty="0">
                <a:latin typeface="Times New Roman" panose="02020603050405020304" pitchFamily="18" charset="0"/>
                <a:ea typeface="Aptos" panose="020B0004020202020204" pitchFamily="34" charset="0"/>
                <a:cs typeface="Times New Roman" panose="02020603050405020304" pitchFamily="18" charset="0"/>
              </a:rPr>
              <a:t>AHNS Website &amp; Social Media Service </a:t>
            </a:r>
            <a:endParaRPr lang="en-US" sz="135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Badhey and Sumer </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-Streamlined Find a Doc Page and the AHNS website admin to update and upgrade the website to stay modern, pending an overhaul in the coming year </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-Continued routine posts and communication of the multi pronged social media campaigns (</a:t>
            </a:r>
            <a:r>
              <a:rPr lang="en-US" sz="1350" kern="100" dirty="0" err="1">
                <a:latin typeface="Times New Roman" panose="02020603050405020304" pitchFamily="18" charset="0"/>
                <a:ea typeface="Aptos" panose="020B0004020202020204" pitchFamily="34" charset="0"/>
                <a:cs typeface="Times New Roman" panose="02020603050405020304" pitchFamily="18" charset="0"/>
              </a:rPr>
              <a:t>facebook</a:t>
            </a:r>
            <a:r>
              <a:rPr lang="en-US" sz="1350" kern="100" dirty="0">
                <a:latin typeface="Times New Roman" panose="02020603050405020304" pitchFamily="18" charset="0"/>
                <a:ea typeface="Aptos" panose="020B0004020202020204" pitchFamily="34" charset="0"/>
                <a:cs typeface="Times New Roman" panose="02020603050405020304" pitchFamily="18" charset="0"/>
              </a:rPr>
              <a:t>, </a:t>
            </a:r>
            <a:r>
              <a:rPr lang="en-US" sz="1350" kern="100" dirty="0" err="1">
                <a:latin typeface="Times New Roman" panose="02020603050405020304" pitchFamily="18" charset="0"/>
                <a:ea typeface="Aptos" panose="020B0004020202020204" pitchFamily="34" charset="0"/>
                <a:cs typeface="Times New Roman" panose="02020603050405020304" pitchFamily="18" charset="0"/>
              </a:rPr>
              <a:t>instagram</a:t>
            </a:r>
            <a:r>
              <a:rPr lang="en-US" sz="1350" kern="100" dirty="0">
                <a:latin typeface="Times New Roman" panose="02020603050405020304" pitchFamily="18" charset="0"/>
                <a:ea typeface="Aptos" panose="020B0004020202020204" pitchFamily="34" charset="0"/>
                <a:cs typeface="Times New Roman" panose="02020603050405020304" pitchFamily="18" charset="0"/>
              </a:rPr>
              <a:t>, twitter, website/emails)</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-Multiple services involved in contributing new and exciting content including introduction of short videos this year</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Upcoming Plans:</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 AHNS position paper approved and in the manuscript phase (Position statement on Utilization of Social Media within a Head and Neck Oncologic Practice) </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 Planning for additional 'take overs' of  </a:t>
            </a:r>
            <a:r>
              <a:rPr lang="en-US" sz="1350" kern="100" dirty="0" err="1">
                <a:latin typeface="Times New Roman" panose="02020603050405020304" pitchFamily="18" charset="0"/>
                <a:ea typeface="Aptos" panose="020B0004020202020204" pitchFamily="34" charset="0"/>
                <a:cs typeface="Times New Roman" panose="02020603050405020304" pitchFamily="18" charset="0"/>
              </a:rPr>
              <a:t>instagram</a:t>
            </a:r>
            <a:r>
              <a:rPr lang="en-US" sz="1350" kern="100" dirty="0">
                <a:latin typeface="Times New Roman" panose="02020603050405020304" pitchFamily="18" charset="0"/>
                <a:ea typeface="Aptos" panose="020B0004020202020204" pitchFamily="34" charset="0"/>
                <a:cs typeface="Times New Roman" panose="02020603050405020304" pitchFamily="18" charset="0"/>
              </a:rPr>
              <a:t> during the upcoming spring meeting in Chicago</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 Motivate rising fellows to get involved in the service</a:t>
            </a:r>
          </a:p>
          <a:p>
            <a:pPr marL="0" indent="0">
              <a:lnSpc>
                <a:spcPct val="107000"/>
              </a:lnSpc>
              <a:spcBef>
                <a:spcPts val="0"/>
              </a:spcBef>
              <a:spcAft>
                <a:spcPts val="600"/>
              </a:spcAft>
              <a:buNone/>
            </a:pPr>
            <a:r>
              <a:rPr lang="en-US" sz="1350" kern="100" dirty="0">
                <a:latin typeface="Times New Roman" panose="02020603050405020304" pitchFamily="18" charset="0"/>
                <a:ea typeface="Aptos" panose="020B0004020202020204" pitchFamily="34" charset="0"/>
                <a:cs typeface="Times New Roman" panose="02020603050405020304" pitchFamily="18" charset="0"/>
              </a:rPr>
              <a:t>-Workers of note Patrick Morgan and Caitlin McMullen</a:t>
            </a:r>
          </a:p>
          <a:p>
            <a:endParaRPr lang="en-US" dirty="0"/>
          </a:p>
        </p:txBody>
      </p:sp>
      <p:sp>
        <p:nvSpPr>
          <p:cNvPr id="4" name="Title 1">
            <a:extLst>
              <a:ext uri="{FF2B5EF4-FFF2-40B4-BE49-F238E27FC236}">
                <a16:creationId xmlns:a16="http://schemas.microsoft.com/office/drawing/2014/main" id="{085231C9-0579-2F88-4FDB-4E4C5144BF20}"/>
              </a:ext>
            </a:extLst>
          </p:cNvPr>
          <p:cNvSpPr>
            <a:spLocks noGrp="1"/>
          </p:cNvSpPr>
          <p:nvPr>
            <p:ph type="title"/>
          </p:nvPr>
        </p:nvSpPr>
        <p:spPr>
          <a:xfrm>
            <a:off x="590550" y="1635919"/>
            <a:ext cx="7962900" cy="273844"/>
          </a:xfrm>
        </p:spPr>
        <p:txBody>
          <a:bodyPr>
            <a:normAutofit fontScale="90000"/>
          </a:bodyPr>
          <a:lstStyle/>
          <a:p>
            <a:r>
              <a:rPr lang="en-US" dirty="0"/>
              <a:t>AHNS COUNCIL MEETING 2024            Administrative Division </a:t>
            </a:r>
          </a:p>
        </p:txBody>
      </p:sp>
    </p:spTree>
    <p:extLst>
      <p:ext uri="{BB962C8B-B14F-4D97-AF65-F5344CB8AC3E}">
        <p14:creationId xmlns:p14="http://schemas.microsoft.com/office/powerpoint/2010/main" val="1304194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D7A58-0D01-4FFF-582B-AE1F6080885F}"/>
              </a:ext>
            </a:extLst>
          </p:cNvPr>
          <p:cNvSpPr>
            <a:spLocks noGrp="1"/>
          </p:cNvSpPr>
          <p:nvPr>
            <p:ph idx="1"/>
          </p:nvPr>
        </p:nvSpPr>
        <p:spPr>
          <a:xfrm>
            <a:off x="628650" y="2226469"/>
            <a:ext cx="8425451" cy="4017008"/>
          </a:xfrm>
        </p:spPr>
        <p:txBody>
          <a:bodyPr>
            <a:normAutofit fontScale="70000" lnSpcReduction="20000"/>
          </a:bodyPr>
          <a:lstStyle/>
          <a:p>
            <a:pPr marL="0">
              <a:lnSpc>
                <a:spcPct val="107000"/>
              </a:lnSpc>
              <a:spcBef>
                <a:spcPts val="0"/>
              </a:spcBef>
              <a:spcAft>
                <a:spcPts val="600"/>
              </a:spcAft>
            </a:pPr>
            <a:r>
              <a:rPr lang="en-US" sz="2325" b="1" u="sng" kern="100" dirty="0">
                <a:latin typeface="Times New Roman" panose="02020603050405020304" pitchFamily="18" charset="0"/>
                <a:ea typeface="Aptos" panose="020B0004020202020204" pitchFamily="34" charset="0"/>
                <a:cs typeface="Times New Roman" panose="02020603050405020304" pitchFamily="18" charset="0"/>
              </a:rPr>
              <a:t>History Service Report</a:t>
            </a:r>
            <a:endParaRPr lang="en-US" sz="2325" b="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Nance and Goodman </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 ANHS 2024: personal one question interview spots about “Your most memorable AHNS meeting?” To compile in a small webcast/short video. </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  History Service Quiz for COSM that will also be on the meeting App.   </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 AHNS History YouTube channel - </a:t>
            </a:r>
            <a:r>
              <a:rPr lang="en-US" sz="2325" u="sng" kern="100" dirty="0">
                <a:solidFill>
                  <a:srgbClr val="467886"/>
                </a:solidFill>
                <a:latin typeface="Times New Roman" panose="02020603050405020304" pitchFamily="18" charset="0"/>
                <a:ea typeface="Aptos" panose="020B0004020202020204" pitchFamily="34" charset="0"/>
                <a:cs typeface="Times New Roman" panose="02020603050405020304" pitchFamily="18" charset="0"/>
                <a:hlinkClick r:id="rId2"/>
              </a:rPr>
              <a:t>https://www.youtube.com/watch?v=Hu18KVDPVkQ</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 Working on: </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 PROPOSAL FOR PANEL OR PRESENTATION OR POSTERS</a:t>
            </a:r>
            <a:br>
              <a:rPr lang="en-US" sz="2325" kern="100" dirty="0">
                <a:latin typeface="Times New Roman" panose="02020603050405020304" pitchFamily="18" charset="0"/>
                <a:ea typeface="Aptos" panose="020B0004020202020204" pitchFamily="34" charset="0"/>
                <a:cs typeface="Times New Roman" panose="02020603050405020304" pitchFamily="18" charset="0"/>
              </a:rPr>
            </a:br>
            <a:r>
              <a:rPr lang="en-US" sz="2325" kern="100" dirty="0">
                <a:latin typeface="Times New Roman" panose="02020603050405020304" pitchFamily="18" charset="0"/>
                <a:ea typeface="Aptos" panose="020B0004020202020204" pitchFamily="34" charset="0"/>
                <a:cs typeface="Times New Roman" panose="02020603050405020304" pitchFamily="18" charset="0"/>
              </a:rPr>
              <a:t>A panel, “History of Disruptive Redevelopment,” or “History of Disruptors,” “History Innovators,” “History of Women in HNS combined with AHNS History Disruptors” Women HNS, Hispanic HNS, Black HNS</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Bef>
                <a:spcPts val="0"/>
              </a:spcBef>
              <a:spcAft>
                <a:spcPts val="600"/>
              </a:spcAft>
              <a:buNone/>
            </a:pPr>
            <a:r>
              <a:rPr lang="en-US" sz="2325" kern="100" dirty="0">
                <a:latin typeface="Times New Roman" panose="02020603050405020304" pitchFamily="18" charset="0"/>
                <a:ea typeface="Aptos" panose="020B0004020202020204" pitchFamily="34" charset="0"/>
                <a:cs typeface="Times New Roman" panose="02020603050405020304" pitchFamily="18" charset="0"/>
              </a:rPr>
              <a:t>--RECRUITMENT OF NEW MEMBERS, STUDENT INVOLVEMENT</a:t>
            </a:r>
          </a:p>
          <a:p>
            <a:pPr marL="0" indent="0">
              <a:lnSpc>
                <a:spcPct val="107000"/>
              </a:lnSpc>
              <a:spcBef>
                <a:spcPts val="0"/>
              </a:spcBef>
              <a:spcAft>
                <a:spcPts val="600"/>
              </a:spcAft>
              <a:buNone/>
            </a:pPr>
            <a:br>
              <a:rPr lang="en-US" sz="2325" kern="100" dirty="0">
                <a:latin typeface="Times New Roman" panose="02020603050405020304" pitchFamily="18" charset="0"/>
                <a:ea typeface="Aptos" panose="020B0004020202020204" pitchFamily="34" charset="0"/>
                <a:cs typeface="Times New Roman" panose="02020603050405020304" pitchFamily="18" charset="0"/>
              </a:rPr>
            </a:br>
            <a:r>
              <a:rPr lang="en-US" sz="2325" kern="100" dirty="0">
                <a:latin typeface="Times New Roman" panose="02020603050405020304" pitchFamily="18" charset="0"/>
                <a:ea typeface="Aptos" panose="020B0004020202020204" pitchFamily="34" charset="0"/>
                <a:cs typeface="Times New Roman" panose="02020603050405020304" pitchFamily="18" charset="0"/>
              </a:rPr>
              <a:t>--VISUAL/DIGITAL IMAGE HISTORY</a:t>
            </a:r>
            <a:br>
              <a:rPr lang="en-US" sz="2325" kern="100" dirty="0">
                <a:latin typeface="Times New Roman" panose="02020603050405020304" pitchFamily="18" charset="0"/>
                <a:ea typeface="Aptos" panose="020B0004020202020204" pitchFamily="34" charset="0"/>
                <a:cs typeface="Times New Roman" panose="02020603050405020304" pitchFamily="18" charset="0"/>
              </a:rPr>
            </a:br>
            <a:r>
              <a:rPr lang="en-US" sz="2325" kern="100" dirty="0">
                <a:latin typeface="Times New Roman" panose="02020603050405020304" pitchFamily="18" charset="0"/>
                <a:ea typeface="Aptos" panose="020B0004020202020204" pitchFamily="34" charset="0"/>
                <a:cs typeface="Times New Roman" panose="02020603050405020304" pitchFamily="18" charset="0"/>
              </a:rPr>
              <a:t>Wikipedia model where AHNS members can contribute to the content.</a:t>
            </a:r>
            <a:endParaRPr lang="en-US" sz="2325"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085231C9-0579-2F88-4FDB-4E4C5144BF20}"/>
              </a:ext>
            </a:extLst>
          </p:cNvPr>
          <p:cNvSpPr>
            <a:spLocks noGrp="1"/>
          </p:cNvSpPr>
          <p:nvPr>
            <p:ph type="title"/>
          </p:nvPr>
        </p:nvSpPr>
        <p:spPr>
          <a:xfrm>
            <a:off x="590550" y="1635919"/>
            <a:ext cx="7962900" cy="273844"/>
          </a:xfrm>
        </p:spPr>
        <p:txBody>
          <a:bodyPr>
            <a:normAutofit fontScale="90000"/>
          </a:bodyPr>
          <a:lstStyle/>
          <a:p>
            <a:r>
              <a:rPr lang="en-US" dirty="0"/>
              <a:t>AHNS COUNCIL MEETING 2024            Administrative Division </a:t>
            </a:r>
          </a:p>
        </p:txBody>
      </p:sp>
    </p:spTree>
    <p:extLst>
      <p:ext uri="{BB962C8B-B14F-4D97-AF65-F5344CB8AC3E}">
        <p14:creationId xmlns:p14="http://schemas.microsoft.com/office/powerpoint/2010/main" val="2425507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9ECF9-600B-28DB-1AEF-4BA8F2BFEE80}"/>
              </a:ext>
            </a:extLst>
          </p:cNvPr>
          <p:cNvSpPr>
            <a:spLocks noGrp="1"/>
          </p:cNvSpPr>
          <p:nvPr>
            <p:ph idx="1"/>
          </p:nvPr>
        </p:nvSpPr>
        <p:spPr>
          <a:xfrm>
            <a:off x="844408" y="2519282"/>
            <a:ext cx="7886700" cy="3263504"/>
          </a:xfrm>
        </p:spPr>
        <p:txBody>
          <a:bodyPr>
            <a:normAutofit/>
          </a:bodyPr>
          <a:lstStyle/>
          <a:p>
            <a:pPr marL="0" indent="0">
              <a:spcBef>
                <a:spcPts val="0"/>
              </a:spcBef>
              <a:buNone/>
            </a:pPr>
            <a:r>
              <a:rPr lang="en-US" sz="1350" dirty="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t>No bylaws changes this year.</a:t>
            </a:r>
          </a:p>
        </p:txBody>
      </p:sp>
      <p:sp>
        <p:nvSpPr>
          <p:cNvPr id="5" name="TextBox 4">
            <a:extLst>
              <a:ext uri="{FF2B5EF4-FFF2-40B4-BE49-F238E27FC236}">
                <a16:creationId xmlns:a16="http://schemas.microsoft.com/office/drawing/2014/main" id="{1F32E74F-87B2-ABB6-6158-566BA8DDB666}"/>
              </a:ext>
            </a:extLst>
          </p:cNvPr>
          <p:cNvSpPr txBox="1"/>
          <p:nvPr/>
        </p:nvSpPr>
        <p:spPr>
          <a:xfrm>
            <a:off x="-1901682" y="2111087"/>
            <a:ext cx="7383908" cy="646331"/>
          </a:xfrm>
          <a:prstGeom prst="rect">
            <a:avLst/>
          </a:prstGeom>
          <a:noFill/>
        </p:spPr>
        <p:txBody>
          <a:bodyPr wrap="square">
            <a:spAutoFit/>
          </a:bodyPr>
          <a:lstStyle/>
          <a:p>
            <a:pPr algn="ctr" defTabSz="685800" eaLnBrk="1" fontAlgn="auto" hangingPunct="1">
              <a:spcBef>
                <a:spcPts val="0"/>
              </a:spcBef>
              <a:spcAft>
                <a:spcPts val="0"/>
              </a:spcAft>
            </a:pPr>
            <a:r>
              <a:rPr lang="en-US" sz="1800" b="1" u="sng" dirty="0">
                <a:solidFill>
                  <a:prstClr val="black"/>
                </a:solidFill>
                <a:cs typeface="Times New Roman" panose="02020603050405020304" pitchFamily="18" charset="0"/>
              </a:rPr>
              <a:t>Constitution/Bylaws Service</a:t>
            </a:r>
          </a:p>
          <a:p>
            <a:pPr defTabSz="685800" eaLnBrk="1" fontAlgn="auto" hangingPunct="1">
              <a:spcBef>
                <a:spcPts val="0"/>
              </a:spcBef>
              <a:spcAft>
                <a:spcPts val="0"/>
              </a:spcAft>
            </a:pPr>
            <a:r>
              <a:rPr lang="en-US" sz="1800" dirty="0">
                <a:solidFill>
                  <a:prstClr val="black"/>
                </a:solidFill>
                <a:cs typeface="Times New Roman" panose="02020603050405020304" pitchFamily="18" charset="0"/>
              </a:rPr>
              <a:t>                                                  Civantos</a:t>
            </a:r>
          </a:p>
        </p:txBody>
      </p:sp>
      <p:sp>
        <p:nvSpPr>
          <p:cNvPr id="4" name="Title 1">
            <a:extLst>
              <a:ext uri="{FF2B5EF4-FFF2-40B4-BE49-F238E27FC236}">
                <a16:creationId xmlns:a16="http://schemas.microsoft.com/office/drawing/2014/main" id="{4999802D-4651-E39C-28EB-D7D1DAD116F0}"/>
              </a:ext>
            </a:extLst>
          </p:cNvPr>
          <p:cNvSpPr>
            <a:spLocks noGrp="1"/>
          </p:cNvSpPr>
          <p:nvPr>
            <p:ph type="title"/>
          </p:nvPr>
        </p:nvSpPr>
        <p:spPr>
          <a:xfrm>
            <a:off x="590550" y="1635919"/>
            <a:ext cx="7962900" cy="273844"/>
          </a:xfrm>
        </p:spPr>
        <p:txBody>
          <a:bodyPr>
            <a:normAutofit fontScale="90000"/>
          </a:bodyPr>
          <a:lstStyle/>
          <a:p>
            <a:r>
              <a:rPr lang="en-US" dirty="0"/>
              <a:t>AHNS COUNCIL MEETING 2024            Administrative Division </a:t>
            </a:r>
          </a:p>
        </p:txBody>
      </p:sp>
    </p:spTree>
    <p:extLst>
      <p:ext uri="{BB962C8B-B14F-4D97-AF65-F5344CB8AC3E}">
        <p14:creationId xmlns:p14="http://schemas.microsoft.com/office/powerpoint/2010/main" val="182739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509-A1DE-90F9-DAA6-1F4AFAC12767}"/>
              </a:ext>
            </a:extLst>
          </p:cNvPr>
          <p:cNvSpPr>
            <a:spLocks noGrp="1"/>
          </p:cNvSpPr>
          <p:nvPr>
            <p:ph type="title"/>
          </p:nvPr>
        </p:nvSpPr>
        <p:spPr>
          <a:xfrm>
            <a:off x="645659" y="842167"/>
            <a:ext cx="7886700" cy="2852737"/>
          </a:xfrm>
        </p:spPr>
        <p:txBody>
          <a:bodyPr/>
          <a:lstStyle/>
          <a:p>
            <a:r>
              <a:rPr lang="en-US" dirty="0"/>
              <a:t>AHNS DIVERSITY, EQUITY AND INCLUSION DIVISION</a:t>
            </a:r>
          </a:p>
        </p:txBody>
      </p:sp>
      <p:sp>
        <p:nvSpPr>
          <p:cNvPr id="3" name="Text Placeholder 2">
            <a:extLst>
              <a:ext uri="{FF2B5EF4-FFF2-40B4-BE49-F238E27FC236}">
                <a16:creationId xmlns:a16="http://schemas.microsoft.com/office/drawing/2014/main" id="{9C08E81F-349D-48D2-9ABA-E34706CC36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4776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Membership/Credentials Service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fontScale="62500" lnSpcReduction="20000"/>
          </a:bodyPr>
          <a:lstStyle/>
          <a:p>
            <a:r>
              <a:rPr lang="en-US" dirty="0"/>
              <a:t>Total Membership is stable </a:t>
            </a:r>
          </a:p>
          <a:p>
            <a:pPr lvl="1"/>
            <a:r>
              <a:rPr lang="en-US" dirty="0"/>
              <a:t># of Members 1904 (2023) to 1900 (2024) to date</a:t>
            </a:r>
          </a:p>
          <a:p>
            <a:r>
              <a:rPr lang="en-US" dirty="0"/>
              <a:t>Active Member Dues received has decreased slightly</a:t>
            </a:r>
          </a:p>
          <a:p>
            <a:pPr lvl="1"/>
            <a:r>
              <a:rPr lang="en-US" dirty="0"/>
              <a:t>Dues Received: 75% of dues paid in 2023; 73% of dues paid in 2024 to date</a:t>
            </a:r>
          </a:p>
          <a:p>
            <a:r>
              <a:rPr lang="en-US" dirty="0"/>
              <a:t>Dues increase brings in additional revenue</a:t>
            </a:r>
          </a:p>
          <a:p>
            <a:pPr lvl="1"/>
            <a:r>
              <a:rPr lang="en-US" dirty="0"/>
              <a:t>2023 Paid Members- 1055 ($272,075): 2024 Paid Members-1085 ($344,925) </a:t>
            </a:r>
          </a:p>
          <a:p>
            <a:r>
              <a:rPr lang="en-US" dirty="0"/>
              <a:t>Active Membership remains stable</a:t>
            </a:r>
          </a:p>
          <a:p>
            <a:pPr lvl="1"/>
            <a:r>
              <a:rPr lang="en-US" dirty="0"/>
              <a:t>824 (2022) to 850 (2023) to 851 (2024)</a:t>
            </a:r>
          </a:p>
          <a:p>
            <a:r>
              <a:rPr lang="en-US" dirty="0"/>
              <a:t>Medical student category has biggest increase</a:t>
            </a:r>
          </a:p>
          <a:p>
            <a:pPr lvl="1"/>
            <a:r>
              <a:rPr lang="en-US" dirty="0"/>
              <a:t>64 members in 2023,  93 members in 2024 </a:t>
            </a:r>
          </a:p>
          <a:p>
            <a:r>
              <a:rPr lang="en-US" dirty="0"/>
              <a:t>Demographics </a:t>
            </a:r>
          </a:p>
          <a:p>
            <a:pPr lvl="1"/>
            <a:r>
              <a:rPr lang="en-US" dirty="0"/>
              <a:t>Male : Female ratio—(569:163 for Active, 224:125 for Resident/medical students)</a:t>
            </a:r>
          </a:p>
          <a:p>
            <a:pPr lvl="1"/>
            <a:r>
              <a:rPr lang="en-US" dirty="0"/>
              <a:t>Race/ethnicity data known for 43% of members, steady increase in collection</a:t>
            </a:r>
          </a:p>
          <a:p>
            <a:r>
              <a:rPr lang="en-US" dirty="0"/>
              <a:t>Project to increase # of Resident members upgrading to Active Fellows</a:t>
            </a:r>
          </a:p>
          <a:p>
            <a:r>
              <a:rPr lang="en-US"/>
              <a:t>Induction </a:t>
            </a:r>
            <a:r>
              <a:rPr lang="en-US" dirty="0"/>
              <a:t>of New Members in Chicago -104 new members</a:t>
            </a:r>
          </a:p>
          <a:p>
            <a:pPr lvl="1"/>
            <a:r>
              <a:rPr lang="en-US" dirty="0"/>
              <a:t>6 Active Fellows | 9 Associate | 15 International | 31 Medical Students | 43 Residents </a:t>
            </a:r>
          </a:p>
        </p:txBody>
      </p:sp>
    </p:spTree>
    <p:extLst>
      <p:ext uri="{BB962C8B-B14F-4D97-AF65-F5344CB8AC3E}">
        <p14:creationId xmlns:p14="http://schemas.microsoft.com/office/powerpoint/2010/main" val="2481412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DIVERSITY SERVICE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78699" y="2037724"/>
            <a:ext cx="9065302" cy="4266512"/>
          </a:xfrm>
        </p:spPr>
        <p:txBody>
          <a:bodyPr>
            <a:noAutofit/>
          </a:bodyPr>
          <a:lstStyle/>
          <a:p>
            <a:pPr marL="0" indent="0">
              <a:buNone/>
            </a:pPr>
            <a:r>
              <a:rPr lang="en-US" sz="1500" b="1" dirty="0">
                <a:latin typeface="Avenir Black" panose="02000503020000020003"/>
              </a:rPr>
              <a:t>Gina Jefferson, MD Chair</a:t>
            </a:r>
            <a:br>
              <a:rPr lang="en-US" sz="1500" b="1" dirty="0">
                <a:latin typeface="Avenir Black" panose="02000503020000020003"/>
              </a:rPr>
            </a:br>
            <a:r>
              <a:rPr lang="en-US" sz="1500" b="1" dirty="0">
                <a:latin typeface="Avenir Black" panose="02000503020000020003"/>
              </a:rPr>
              <a:t>Tammara Watts, MD, PhD Vice-Chair</a:t>
            </a:r>
            <a:br>
              <a:rPr lang="en-US" sz="1500" b="1" dirty="0">
                <a:latin typeface="Avenir Black" panose="02000503020000020003"/>
              </a:rPr>
            </a:br>
            <a:endParaRPr lang="en-US" sz="1350" dirty="0">
              <a:latin typeface="Avenir Black" panose="02000503020000020003"/>
            </a:endParaRPr>
          </a:p>
          <a:p>
            <a:pPr algn="l">
              <a:spcBef>
                <a:spcPts val="0"/>
              </a:spcBef>
              <a:spcAft>
                <a:spcPts val="0"/>
              </a:spcAft>
            </a:pPr>
            <a:r>
              <a:rPr lang="en-US" sz="1350" dirty="0">
                <a:latin typeface="Avenir Black" panose="02000503020000020003"/>
              </a:rPr>
              <a:t>Inaugural AHNS Dr. Eddie Méndez Fellowship Award 2024 </a:t>
            </a:r>
            <a:r>
              <a:rPr lang="en-US" sz="1350" b="0" i="0" dirty="0">
                <a:solidFill>
                  <a:srgbClr val="222222"/>
                </a:solidFill>
                <a:effectLst/>
                <a:latin typeface="Avenir Black" panose="02000503020000020003"/>
              </a:rPr>
              <a:t>had 6 total applicants.</a:t>
            </a:r>
          </a:p>
          <a:p>
            <a:pPr lvl="1">
              <a:spcBef>
                <a:spcPts val="0"/>
              </a:spcBef>
            </a:pPr>
            <a:r>
              <a:rPr lang="en-US" sz="1200" dirty="0">
                <a:solidFill>
                  <a:srgbClr val="222222"/>
                </a:solidFill>
                <a:latin typeface="Avenir Black" panose="02000503020000020003"/>
              </a:rPr>
              <a:t>2024 </a:t>
            </a:r>
            <a:r>
              <a:rPr lang="en-US" sz="1200" b="0" i="0" dirty="0">
                <a:solidFill>
                  <a:srgbClr val="222222"/>
                </a:solidFill>
                <a:effectLst/>
                <a:latin typeface="Avenir Black" panose="02000503020000020003"/>
              </a:rPr>
              <a:t>winner </a:t>
            </a:r>
            <a:r>
              <a:rPr lang="en-US" sz="1200" b="1" i="0" dirty="0">
                <a:solidFill>
                  <a:schemeClr val="accent1"/>
                </a:solidFill>
                <a:effectLst/>
                <a:latin typeface="Avenir Black" panose="02000503020000020003"/>
              </a:rPr>
              <a:t>Julian Jackson</a:t>
            </a:r>
            <a:r>
              <a:rPr lang="en-US" sz="1200" b="1" dirty="0">
                <a:solidFill>
                  <a:schemeClr val="accent1"/>
                </a:solidFill>
                <a:latin typeface="Avenir Black" panose="02000503020000020003"/>
              </a:rPr>
              <a:t> - </a:t>
            </a:r>
            <a:r>
              <a:rPr lang="en-US" sz="1200" b="1" i="0" dirty="0">
                <a:solidFill>
                  <a:srgbClr val="222222"/>
                </a:solidFill>
                <a:effectLst/>
                <a:highlight>
                  <a:srgbClr val="FFFFFF"/>
                </a:highlight>
                <a:latin typeface="Avenir Black" panose="02000503020000020003"/>
              </a:rPr>
              <a:t>Sidney Kimmel Medical School</a:t>
            </a:r>
            <a:r>
              <a:rPr lang="en-US" sz="1200" b="1" dirty="0">
                <a:solidFill>
                  <a:srgbClr val="222222"/>
                </a:solidFill>
                <a:highlight>
                  <a:srgbClr val="FFFFFF"/>
                </a:highlight>
                <a:latin typeface="Avenir Black" panose="02000503020000020003"/>
              </a:rPr>
              <a:t> </a:t>
            </a:r>
            <a:r>
              <a:rPr lang="en-US" sz="1200" b="1" i="0" dirty="0">
                <a:solidFill>
                  <a:srgbClr val="222222"/>
                </a:solidFill>
                <a:effectLst/>
                <a:highlight>
                  <a:srgbClr val="FFFFFF"/>
                </a:highlight>
                <a:latin typeface="Avenir Black" panose="02000503020000020003"/>
              </a:rPr>
              <a:t>- </a:t>
            </a:r>
            <a:r>
              <a:rPr lang="en-US" sz="1200" b="1" dirty="0">
                <a:solidFill>
                  <a:srgbClr val="222222"/>
                </a:solidFill>
                <a:highlight>
                  <a:srgbClr val="FFFFFF"/>
                </a:highlight>
                <a:latin typeface="Avenir Black" panose="02000503020000020003"/>
              </a:rPr>
              <a:t>Research title, “</a:t>
            </a:r>
            <a:r>
              <a:rPr lang="en-US" sz="1200" b="0" i="1" dirty="0">
                <a:solidFill>
                  <a:srgbClr val="222222"/>
                </a:solidFill>
                <a:effectLst/>
                <a:highlight>
                  <a:srgbClr val="FFFFFF"/>
                </a:highlight>
                <a:latin typeface="Avenir Black" panose="02000503020000020003"/>
              </a:rPr>
              <a:t>The Potential of </a:t>
            </a:r>
            <a:r>
              <a:rPr lang="en-US" sz="1200" b="0" i="1" dirty="0" err="1">
                <a:solidFill>
                  <a:srgbClr val="222222"/>
                </a:solidFill>
                <a:effectLst/>
                <a:highlight>
                  <a:srgbClr val="FFFFFF"/>
                </a:highlight>
                <a:latin typeface="Avenir Black" panose="02000503020000020003"/>
              </a:rPr>
              <a:t>Gasdermin</a:t>
            </a:r>
            <a:r>
              <a:rPr lang="en-US" sz="1200" b="0" i="1" dirty="0">
                <a:solidFill>
                  <a:srgbClr val="222222"/>
                </a:solidFill>
                <a:effectLst/>
                <a:highlight>
                  <a:srgbClr val="FFFFFF"/>
                </a:highlight>
                <a:latin typeface="Avenir Black" panose="02000503020000020003"/>
              </a:rPr>
              <a:t> E and Ninjurin1 in Immunogenic Cell Death (ICD) for Head and Neck Squamous Cell Carcinoma</a:t>
            </a:r>
            <a:r>
              <a:rPr lang="en-US" sz="1200" b="0" i="0" dirty="0">
                <a:solidFill>
                  <a:srgbClr val="222222"/>
                </a:solidFill>
                <a:effectLst/>
                <a:highlight>
                  <a:srgbClr val="FFFFFF"/>
                </a:highlight>
                <a:latin typeface="Avenir Black" panose="02000503020000020003"/>
              </a:rPr>
              <a:t>". </a:t>
            </a:r>
          </a:p>
          <a:p>
            <a:pPr lvl="1">
              <a:spcBef>
                <a:spcPts val="0"/>
              </a:spcBef>
            </a:pPr>
            <a:r>
              <a:rPr lang="en-US" sz="1200" b="1" i="0" dirty="0">
                <a:solidFill>
                  <a:srgbClr val="222222"/>
                </a:solidFill>
                <a:effectLst/>
                <a:highlight>
                  <a:srgbClr val="FFFFFF"/>
                </a:highlight>
                <a:latin typeface="Avenir Black" panose="02000503020000020003"/>
              </a:rPr>
              <a:t>Research Mentors: Dr. Joseph Curry and Dr. </a:t>
            </a:r>
            <a:r>
              <a:rPr lang="en-US" sz="1200" b="1" i="0" dirty="0" err="1">
                <a:solidFill>
                  <a:srgbClr val="222222"/>
                </a:solidFill>
                <a:effectLst/>
                <a:highlight>
                  <a:srgbClr val="FFFFFF"/>
                </a:highlight>
                <a:latin typeface="Avenir Black" panose="02000503020000020003"/>
              </a:rPr>
              <a:t>Punam</a:t>
            </a:r>
            <a:r>
              <a:rPr lang="en-US" sz="1200" b="1" i="0" dirty="0">
                <a:solidFill>
                  <a:srgbClr val="222222"/>
                </a:solidFill>
                <a:effectLst/>
                <a:highlight>
                  <a:srgbClr val="FFFFFF"/>
                </a:highlight>
                <a:latin typeface="Avenir Black" panose="02000503020000020003"/>
              </a:rPr>
              <a:t> Thakkar at Thomas Jefferson. </a:t>
            </a:r>
            <a:endParaRPr lang="en-US" sz="1200" dirty="0">
              <a:latin typeface="Avenir Black" panose="02000503020000020003"/>
            </a:endParaRPr>
          </a:p>
          <a:p>
            <a:r>
              <a:rPr lang="en-US" sz="1350" dirty="0">
                <a:latin typeface="Avenir Black" panose="02000503020000020003"/>
              </a:rPr>
              <a:t>7th AHNS Myers’ Family Summer Travel Fellowship in Otolaryngology - for under-represented minority medical students had 13 applicants.</a:t>
            </a:r>
          </a:p>
          <a:p>
            <a:pPr lvl="1"/>
            <a:r>
              <a:rPr lang="en-US" sz="1200" dirty="0">
                <a:latin typeface="Avenir Black" panose="02000503020000020003"/>
              </a:rPr>
              <a:t>2024 winner </a:t>
            </a:r>
            <a:r>
              <a:rPr lang="en-US" sz="1200" b="1" i="0" dirty="0">
                <a:solidFill>
                  <a:schemeClr val="accent1"/>
                </a:solidFill>
                <a:effectLst/>
                <a:latin typeface="Avenir Black" panose="02000503020000020003"/>
              </a:rPr>
              <a:t>Gabrianna Andrews </a:t>
            </a:r>
            <a:r>
              <a:rPr lang="en-US" sz="1200" b="1" i="0" dirty="0">
                <a:solidFill>
                  <a:srgbClr val="222222"/>
                </a:solidFill>
                <a:effectLst/>
                <a:latin typeface="Avenir Black" panose="02000503020000020003"/>
              </a:rPr>
              <a:t>- Rowan-Virtua School of Osteopathic Medicine (RowanSOM) </a:t>
            </a:r>
            <a:r>
              <a:rPr lang="en-US" sz="1200" b="0" i="0" dirty="0">
                <a:solidFill>
                  <a:srgbClr val="000000"/>
                </a:solidFill>
                <a:effectLst/>
                <a:highlight>
                  <a:srgbClr val="FFFFFF"/>
                </a:highlight>
                <a:latin typeface="Avenir Black" panose="02000503020000020003"/>
              </a:rPr>
              <a:t>home institution does not have an Otolaryngology department. </a:t>
            </a:r>
          </a:p>
          <a:p>
            <a:pPr lvl="1"/>
            <a:r>
              <a:rPr lang="en-US" sz="1200" b="0" i="0" dirty="0">
                <a:solidFill>
                  <a:srgbClr val="000000"/>
                </a:solidFill>
                <a:effectLst/>
                <a:highlight>
                  <a:srgbClr val="FFFFFF"/>
                </a:highlight>
                <a:latin typeface="Avenir Black" panose="02000503020000020003"/>
              </a:rPr>
              <a:t>Chosen fellowship site with Dr. Jeffrey Myers at MD Anderson.</a:t>
            </a:r>
            <a:endParaRPr lang="en-US" sz="1200" dirty="0">
              <a:latin typeface="Avenir Black" panose="02000503020000020003"/>
            </a:endParaRPr>
          </a:p>
          <a:p>
            <a:r>
              <a:rPr lang="en-US" sz="1350" dirty="0">
                <a:latin typeface="Avenir Black" panose="02000503020000020003"/>
              </a:rPr>
              <a:t>2023 marked 1</a:t>
            </a:r>
            <a:r>
              <a:rPr lang="en-US" sz="1350" baseline="30000" dirty="0">
                <a:latin typeface="Avenir Black" panose="02000503020000020003"/>
              </a:rPr>
              <a:t>st</a:t>
            </a:r>
            <a:r>
              <a:rPr lang="en-US" sz="1350" dirty="0">
                <a:latin typeface="Avenir Black" panose="02000503020000020003"/>
              </a:rPr>
              <a:t> year the AHNS Myers</a:t>
            </a:r>
            <a:r>
              <a:rPr lang="en-US" sz="1350">
                <a:latin typeface="Avenir Black" panose="02000503020000020003"/>
              </a:rPr>
              <a:t>’ awardee (2022) </a:t>
            </a:r>
            <a:r>
              <a:rPr lang="en-US" sz="1350" dirty="0">
                <a:latin typeface="Avenir Black" panose="02000503020000020003"/>
              </a:rPr>
              <a:t>presented work at the Award Ceremony</a:t>
            </a:r>
          </a:p>
          <a:p>
            <a:pPr lvl="1"/>
            <a:r>
              <a:rPr lang="en-US" sz="1200" dirty="0">
                <a:latin typeface="Avenir Black" panose="02000503020000020003"/>
              </a:rPr>
              <a:t>2023 </a:t>
            </a:r>
            <a:r>
              <a:rPr lang="en-US" sz="1200" dirty="0">
                <a:latin typeface="Avenir Black" panose="02000503020000020003"/>
                <a:hlinkClick r:id="rId2"/>
              </a:rPr>
              <a:t>recipient Laura Jackson,</a:t>
            </a:r>
            <a:r>
              <a:rPr lang="en-US" sz="1200" dirty="0">
                <a:latin typeface="Avenir Black" panose="02000503020000020003"/>
              </a:rPr>
              <a:t> will present her entitled work, “</a:t>
            </a:r>
            <a:r>
              <a:rPr lang="en-US" sz="1200" i="1" dirty="0">
                <a:solidFill>
                  <a:srgbClr val="222222"/>
                </a:solidFill>
                <a:effectLst/>
                <a:highlight>
                  <a:srgbClr val="FFFFFF"/>
                </a:highlight>
                <a:latin typeface="Avenir Black" panose="02000503020000020003"/>
              </a:rPr>
              <a:t>DCLK1-Mediated Regulation of </a:t>
            </a:r>
            <a:r>
              <a:rPr lang="en-US" sz="1200" i="1" dirty="0" err="1">
                <a:solidFill>
                  <a:srgbClr val="222222"/>
                </a:solidFill>
                <a:effectLst/>
                <a:highlight>
                  <a:srgbClr val="FFFFFF"/>
                </a:highlight>
                <a:latin typeface="Avenir Black" panose="02000503020000020003"/>
              </a:rPr>
              <a:t>Invado</a:t>
            </a:r>
            <a:r>
              <a:rPr lang="en-US" sz="1200" i="1" dirty="0">
                <a:solidFill>
                  <a:srgbClr val="222222"/>
                </a:solidFill>
                <a:effectLst/>
                <a:highlight>
                  <a:srgbClr val="FFFFFF"/>
                </a:highlight>
                <a:latin typeface="Avenir Black" panose="02000503020000020003"/>
              </a:rPr>
              <a:t>-</a:t>
            </a:r>
          </a:p>
          <a:p>
            <a:pPr marL="342900" lvl="1" indent="0">
              <a:buNone/>
            </a:pPr>
            <a:r>
              <a:rPr lang="en-US" sz="1200" i="1" dirty="0">
                <a:solidFill>
                  <a:srgbClr val="222222"/>
                </a:solidFill>
                <a:highlight>
                  <a:srgbClr val="FFFFFF"/>
                </a:highlight>
                <a:latin typeface="Avenir Black" panose="02000503020000020003"/>
              </a:rPr>
              <a:t>    </a:t>
            </a:r>
            <a:r>
              <a:rPr lang="en-US" sz="1200" i="1" dirty="0">
                <a:solidFill>
                  <a:srgbClr val="222222"/>
                </a:solidFill>
                <a:effectLst/>
                <a:highlight>
                  <a:srgbClr val="FFFFFF"/>
                </a:highlight>
                <a:latin typeface="Avenir Black" panose="02000503020000020003"/>
              </a:rPr>
              <a:t>podia Dynamics and Matrix Metalloproteinase Trafficking Drives Invasive Progression in HNSCC</a:t>
            </a:r>
            <a:r>
              <a:rPr lang="en-US" sz="1200" i="0" dirty="0">
                <a:solidFill>
                  <a:srgbClr val="222222"/>
                </a:solidFill>
                <a:effectLst/>
                <a:highlight>
                  <a:srgbClr val="FFFFFF"/>
                </a:highlight>
                <a:latin typeface="Avenir Black" panose="02000503020000020003"/>
              </a:rPr>
              <a:t>”. </a:t>
            </a:r>
          </a:p>
          <a:p>
            <a:pPr lvl="1"/>
            <a:r>
              <a:rPr lang="en-US" sz="1200" dirty="0">
                <a:latin typeface="Avenir Black" panose="02000503020000020003"/>
              </a:rPr>
              <a:t>Research Mentors: Dr. Lisa Shnayder and HN group at Univ. of Kansas.</a:t>
            </a:r>
          </a:p>
          <a:p>
            <a:pPr marL="342900" lvl="1" indent="0">
              <a:buNone/>
            </a:pPr>
            <a:r>
              <a:rPr lang="en-US" sz="1200" b="1" i="1" dirty="0">
                <a:solidFill>
                  <a:schemeClr val="accent1"/>
                </a:solidFill>
                <a:latin typeface="Avenir Black" panose="02000503020000020003"/>
              </a:rPr>
              <a:t>*Join Us at the </a:t>
            </a:r>
            <a:r>
              <a:rPr lang="en-US" sz="1200" b="1" i="1" dirty="0">
                <a:solidFill>
                  <a:schemeClr val="accent1"/>
                </a:solidFill>
                <a:effectLst/>
                <a:highlight>
                  <a:srgbClr val="FFFFFF"/>
                </a:highlight>
                <a:latin typeface="Avenir Black" panose="02000503020000020003"/>
              </a:rPr>
              <a:t>AHNS Award Ceremony -</a:t>
            </a:r>
            <a:r>
              <a:rPr lang="en-US" sz="1200" b="0" i="1" dirty="0">
                <a:solidFill>
                  <a:schemeClr val="accent1"/>
                </a:solidFill>
                <a:effectLst/>
                <a:highlight>
                  <a:srgbClr val="FFFFFF"/>
                </a:highlight>
                <a:latin typeface="Avenir Black" panose="02000503020000020003"/>
              </a:rPr>
              <a:t> </a:t>
            </a:r>
            <a:r>
              <a:rPr lang="en-US" sz="1200" b="1" i="1" dirty="0">
                <a:solidFill>
                  <a:schemeClr val="accent1"/>
                </a:solidFill>
                <a:effectLst/>
                <a:highlight>
                  <a:srgbClr val="FFFFFF"/>
                </a:highlight>
                <a:latin typeface="Avenir Black" panose="02000503020000020003"/>
              </a:rPr>
              <a:t>Thursday, May 16, 2024, at 7:00 AM ET Room Grand Ballroom EF*</a:t>
            </a:r>
            <a:endParaRPr lang="en-US" sz="1200" i="1" dirty="0">
              <a:solidFill>
                <a:schemeClr val="accent1"/>
              </a:solidFill>
              <a:latin typeface="Avenir Black" panose="02000503020000020003"/>
            </a:endParaRPr>
          </a:p>
          <a:p>
            <a:endParaRPr lang="en-US" sz="1200" dirty="0">
              <a:latin typeface="Avenir Black" panose="02000503020000020003"/>
            </a:endParaRPr>
          </a:p>
        </p:txBody>
      </p:sp>
    </p:spTree>
    <p:extLst>
      <p:ext uri="{BB962C8B-B14F-4D97-AF65-F5344CB8AC3E}">
        <p14:creationId xmlns:p14="http://schemas.microsoft.com/office/powerpoint/2010/main" val="316615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pPr algn="ctr"/>
            <a:r>
              <a:rPr lang="en-US" dirty="0"/>
              <a:t>AHNS BUSINESS MEETING 2024 </a:t>
            </a:r>
            <a:br>
              <a:rPr lang="en-US" dirty="0"/>
            </a:br>
            <a:r>
              <a:rPr lang="en-US" dirty="0"/>
              <a:t>WOMEN IN AHNS SERVICE – CHAIRS SHIRLEY SU AND KAREN CHOI</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lstStyle/>
          <a:p>
            <a:pPr marL="257175" indent="-257175" algn="l">
              <a:spcBef>
                <a:spcPct val="0"/>
              </a:spcBef>
              <a:buFont typeface="Arial" panose="020B0604020202020204" pitchFamily="34" charset="0"/>
              <a:buChar char="•"/>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Margaret Butler Award: (Amy </a:t>
            </a:r>
            <a:r>
              <a:rPr lang="en-US" altLang="en-US" sz="1800" dirty="0" err="1">
                <a:latin typeface="Calibri" panose="020F0502020204030204" pitchFamily="34" charset="0"/>
                <a:ea typeface="Times New Roman" panose="02020603050405020304" pitchFamily="18" charset="0"/>
                <a:cs typeface="Arial" panose="020B0604020202020204" pitchFamily="34" charset="0"/>
              </a:rPr>
              <a:t>Lassig</a:t>
            </a:r>
            <a:r>
              <a:rPr lang="en-US" altLang="en-US" sz="1800" dirty="0">
                <a:latin typeface="Calibri" panose="020F0502020204030204" pitchFamily="34" charset="0"/>
                <a:ea typeface="Times New Roman" panose="02020603050405020304" pitchFamily="18" charset="0"/>
                <a:cs typeface="Arial" panose="020B0604020202020204" pitchFamily="34" charset="0"/>
              </a:rPr>
              <a:t>, MD &amp; Larissa Sweeney, MD)</a:t>
            </a:r>
          </a:p>
          <a:p>
            <a:pPr marL="600075" lvl="1" indent="-257175" algn="l">
              <a:spcBef>
                <a:spcPct val="0"/>
              </a:spcBef>
              <a:buFont typeface="Arial" panose="020B0604020202020204" pitchFamily="34" charset="0"/>
              <a:buChar char="•"/>
              <a:defRPr/>
            </a:pPr>
            <a:r>
              <a:rPr lang="en-US" altLang="en-US" sz="1500" dirty="0">
                <a:latin typeface="Calibri" panose="020F0502020204030204" pitchFamily="34" charset="0"/>
                <a:ea typeface="Times New Roman" panose="02020603050405020304" pitchFamily="18" charset="0"/>
                <a:cs typeface="Arial" panose="020B0604020202020204" pitchFamily="34" charset="0"/>
              </a:rPr>
              <a:t>Congratulations to the Margaret Butler Awardee: Dr. Carol Bradford</a:t>
            </a:r>
          </a:p>
          <a:p>
            <a:pPr marL="942975" lvl="2" indent="-257175">
              <a:spcBef>
                <a:spcPct val="0"/>
              </a:spcBef>
              <a:defRPr/>
            </a:pPr>
            <a:r>
              <a:rPr lang="en-US" altLang="en-US" sz="1200" dirty="0">
                <a:latin typeface="Calibri" panose="020F0502020204030204" pitchFamily="34" charset="0"/>
                <a:ea typeface="Times New Roman" panose="02020603050405020304" pitchFamily="18" charset="0"/>
                <a:cs typeface="Arial" panose="020B0604020202020204" pitchFamily="34" charset="0"/>
              </a:rPr>
              <a:t>2023: Anna </a:t>
            </a:r>
            <a:r>
              <a:rPr lang="en-US" altLang="en-US" sz="1200" dirty="0" err="1">
                <a:latin typeface="Calibri" panose="020F0502020204030204" pitchFamily="34" charset="0"/>
                <a:ea typeface="Times New Roman" panose="02020603050405020304" pitchFamily="18" charset="0"/>
                <a:cs typeface="Arial" panose="020B0604020202020204" pitchFamily="34" charset="0"/>
              </a:rPr>
              <a:t>Pou</a:t>
            </a:r>
            <a:r>
              <a:rPr lang="en-US" altLang="en-US" sz="1200" dirty="0">
                <a:latin typeface="Calibri" panose="020F0502020204030204" pitchFamily="34" charset="0"/>
                <a:ea typeface="Times New Roman" panose="02020603050405020304" pitchFamily="18" charset="0"/>
                <a:cs typeface="Arial" panose="020B0604020202020204" pitchFamily="34" charset="0"/>
              </a:rPr>
              <a:t>, MD</a:t>
            </a:r>
          </a:p>
          <a:p>
            <a:pPr marL="942975" lvl="2" indent="-257175" algn="l">
              <a:spcBef>
                <a:spcPct val="0"/>
              </a:spcBef>
              <a:buFont typeface="Arial" panose="020B0604020202020204" pitchFamily="34" charset="0"/>
              <a:buChar char="•"/>
              <a:defRPr/>
            </a:pPr>
            <a:r>
              <a:rPr lang="en-US" altLang="en-US" sz="1200" dirty="0">
                <a:latin typeface="Calibri" panose="020F0502020204030204" pitchFamily="34" charset="0"/>
                <a:ea typeface="Times New Roman" panose="02020603050405020304" pitchFamily="18" charset="0"/>
                <a:cs typeface="Arial" panose="020B0604020202020204" pitchFamily="34" charset="0"/>
              </a:rPr>
              <a:t>2022: Amy Chen, MD</a:t>
            </a:r>
          </a:p>
          <a:p>
            <a:pPr marL="942975" lvl="2" indent="-257175" algn="l">
              <a:spcBef>
                <a:spcPct val="0"/>
              </a:spcBef>
              <a:buFont typeface="Arial" panose="020B0604020202020204" pitchFamily="34" charset="0"/>
              <a:buChar char="•"/>
              <a:defRPr/>
            </a:pPr>
            <a:r>
              <a:rPr lang="en-US" altLang="en-US" sz="1200" dirty="0">
                <a:latin typeface="Calibri" panose="020F0502020204030204" pitchFamily="34" charset="0"/>
                <a:ea typeface="Times New Roman" panose="02020603050405020304" pitchFamily="18" charset="0"/>
                <a:cs typeface="Arial" panose="020B0604020202020204" pitchFamily="34" charset="0"/>
              </a:rPr>
              <a:t>2021 Margaret Butler Awardee: Lisa Orloff, MD</a:t>
            </a:r>
          </a:p>
          <a:p>
            <a:pPr marL="942975" lvl="2" indent="-257175" algn="l">
              <a:spcBef>
                <a:spcPct val="0"/>
              </a:spcBef>
              <a:buFont typeface="Arial" panose="020B0604020202020204" pitchFamily="34" charset="0"/>
              <a:buChar char="•"/>
              <a:defRPr/>
            </a:pPr>
            <a:r>
              <a:rPr lang="en-US" altLang="en-US" sz="1200" dirty="0">
                <a:latin typeface="Calibri" panose="020F0502020204030204" pitchFamily="34" charset="0"/>
                <a:ea typeface="Times New Roman" panose="02020603050405020304" pitchFamily="18" charset="0"/>
                <a:cs typeface="Arial" panose="020B0604020202020204" pitchFamily="34" charset="0"/>
              </a:rPr>
              <a:t>2020: Cherie Ann Nathan, MD; 2019: Marion Couch, MD PhD MBA</a:t>
            </a:r>
          </a:p>
          <a:p>
            <a:pPr marL="685800" lvl="2" indent="0" algn="l">
              <a:spcBef>
                <a:spcPct val="0"/>
              </a:spcBef>
              <a:buNone/>
              <a:defRPr/>
            </a:pPr>
            <a:endParaRPr lang="en-US" altLang="en-US" sz="1200" dirty="0">
              <a:latin typeface="Calibri" panose="020F0502020204030204" pitchFamily="34" charset="0"/>
              <a:ea typeface="Times New Roman" panose="02020603050405020304" pitchFamily="18" charset="0"/>
              <a:cs typeface="Arial" panose="020B0604020202020204" pitchFamily="34" charset="0"/>
            </a:endParaRPr>
          </a:p>
          <a:p>
            <a:pPr marL="257175" indent="-257175" algn="l">
              <a:spcBef>
                <a:spcPct val="0"/>
              </a:spcBef>
              <a:buFont typeface="Arial" panose="020B0604020202020204" pitchFamily="34" charset="0"/>
              <a:buChar char="•"/>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Panel: How to Build Impactful Programs – Wednesday at 4pm</a:t>
            </a:r>
          </a:p>
          <a:p>
            <a:pPr marL="257175" indent="-257175" algn="l">
              <a:spcBef>
                <a:spcPct val="0"/>
              </a:spcBef>
              <a:buFont typeface="Arial" panose="020B0604020202020204" pitchFamily="34" charset="0"/>
              <a:buChar char="•"/>
              <a:defRPr/>
            </a:pPr>
            <a:endParaRPr lang="en-US" altLang="en-US" sz="1800" dirty="0">
              <a:latin typeface="Calibri" panose="020F0502020204030204" pitchFamily="34" charset="0"/>
              <a:ea typeface="Times New Roman" panose="02020603050405020304" pitchFamily="18" charset="0"/>
              <a:cs typeface="Arial" panose="020B0604020202020204" pitchFamily="34" charset="0"/>
            </a:endParaRPr>
          </a:p>
          <a:p>
            <a:pPr marL="257175" indent="-257175" algn="l">
              <a:spcBef>
                <a:spcPct val="0"/>
              </a:spcBef>
              <a:buFont typeface="Arial" panose="020B0604020202020204" pitchFamily="34" charset="0"/>
              <a:buChar char="•"/>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Future initiatives:</a:t>
            </a:r>
          </a:p>
          <a:p>
            <a:pPr marL="600075" lvl="1" indent="-257175" algn="l">
              <a:spcBef>
                <a:spcPct val="0"/>
              </a:spcBef>
              <a:buFont typeface="Arial" panose="020B0604020202020204" pitchFamily="34" charset="0"/>
              <a:buChar char="•"/>
              <a:defRPr/>
            </a:pPr>
            <a:r>
              <a:rPr lang="en-US" altLang="en-US" sz="1500" dirty="0">
                <a:latin typeface="Calibri" panose="020F0502020204030204" pitchFamily="34" charset="0"/>
                <a:ea typeface="Times New Roman" panose="02020603050405020304" pitchFamily="18" charset="0"/>
                <a:cs typeface="Arial" panose="020B0604020202020204" pitchFamily="34" charset="0"/>
              </a:rPr>
              <a:t>Podcast</a:t>
            </a:r>
          </a:p>
          <a:p>
            <a:pPr marL="600075" lvl="1" indent="-257175" algn="l">
              <a:spcBef>
                <a:spcPct val="0"/>
              </a:spcBef>
              <a:buFont typeface="Arial" panose="020B0604020202020204" pitchFamily="34" charset="0"/>
              <a:buChar char="•"/>
              <a:defRPr/>
            </a:pPr>
            <a:r>
              <a:rPr lang="en-US" altLang="en-US" sz="1500" dirty="0">
                <a:latin typeface="Calibri" panose="020F0502020204030204" pitchFamily="34" charset="0"/>
                <a:ea typeface="Times New Roman" panose="02020603050405020304" pitchFamily="18" charset="0"/>
                <a:cs typeface="Arial" panose="020B0604020202020204" pitchFamily="34" charset="0"/>
              </a:rPr>
              <a:t>Mentorship Program</a:t>
            </a:r>
          </a:p>
          <a:p>
            <a:pPr marL="600075" lvl="1" indent="-257175" algn="l">
              <a:spcBef>
                <a:spcPct val="0"/>
              </a:spcBef>
              <a:buFont typeface="Arial" panose="020B0604020202020204" pitchFamily="34" charset="0"/>
              <a:buChar char="•"/>
              <a:defRPr/>
            </a:pPr>
            <a:r>
              <a:rPr lang="en-US" altLang="en-US" sz="1500" dirty="0" err="1">
                <a:latin typeface="Calibri" panose="020F0502020204030204" pitchFamily="34" charset="0"/>
                <a:ea typeface="Times New Roman" panose="02020603050405020304" pitchFamily="18" charset="0"/>
                <a:cs typeface="Arial" panose="020B0604020202020204" pitchFamily="34" charset="0"/>
              </a:rPr>
              <a:t>Womens</a:t>
            </a:r>
            <a:r>
              <a:rPr lang="en-US" altLang="en-US" sz="1500" dirty="0">
                <a:latin typeface="Calibri" panose="020F0502020204030204" pitchFamily="34" charset="0"/>
                <a:ea typeface="Times New Roman" panose="02020603050405020304" pitchFamily="18" charset="0"/>
                <a:cs typeface="Arial" panose="020B0604020202020204" pitchFamily="34" charset="0"/>
              </a:rPr>
              <a:t> Workshop</a:t>
            </a:r>
          </a:p>
          <a:p>
            <a:pPr marL="600075" lvl="1" indent="-257175" algn="l">
              <a:spcBef>
                <a:spcPct val="0"/>
              </a:spcBef>
              <a:buFont typeface="Arial" panose="020B0604020202020204" pitchFamily="34" charset="0"/>
              <a:buChar char="•"/>
              <a:defRPr/>
            </a:pPr>
            <a:r>
              <a:rPr lang="en-US" altLang="en-US" sz="1500" dirty="0">
                <a:latin typeface="Calibri" panose="020F0502020204030204" pitchFamily="34" charset="0"/>
                <a:ea typeface="Times New Roman" panose="02020603050405020304" pitchFamily="18" charset="0"/>
                <a:cs typeface="Arial" panose="020B0604020202020204" pitchFamily="34" charset="0"/>
              </a:rPr>
              <a:t>Forum on web site</a:t>
            </a:r>
          </a:p>
          <a:p>
            <a:pPr marL="600075" lvl="1" indent="-257175" algn="l">
              <a:spcBef>
                <a:spcPct val="0"/>
              </a:spcBef>
              <a:buFont typeface="Arial" panose="020B0604020202020204" pitchFamily="34" charset="0"/>
              <a:buChar char="•"/>
              <a:defRPr/>
            </a:pPr>
            <a:r>
              <a:rPr lang="en-US" altLang="en-US" sz="1500" dirty="0">
                <a:latin typeface="Calibri" panose="020F0502020204030204" pitchFamily="34" charset="0"/>
                <a:ea typeface="Times New Roman" panose="02020603050405020304" pitchFamily="18" charset="0"/>
                <a:cs typeface="Arial" panose="020B0604020202020204" pitchFamily="34" charset="0"/>
              </a:rPr>
              <a:t>Survey on disparities</a:t>
            </a:r>
          </a:p>
          <a:p>
            <a:pPr marL="600075" lvl="1" indent="-257175" algn="l">
              <a:spcBef>
                <a:spcPct val="0"/>
              </a:spcBef>
              <a:buFont typeface="Arial" panose="020B0604020202020204" pitchFamily="34" charset="0"/>
              <a:buChar char="•"/>
              <a:defRPr/>
            </a:pPr>
            <a:endParaRPr lang="en-US" altLang="en-US" sz="1500" dirty="0">
              <a:solidFill>
                <a:schemeClr val="accent2"/>
              </a:solidFill>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95159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YOUNG MEMBERS SERVICE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0" y="1909596"/>
            <a:ext cx="9144000" cy="4091155"/>
          </a:xfrm>
        </p:spPr>
        <p:txBody>
          <a:bodyPr numCol="2">
            <a:normAutofit fontScale="25000" lnSpcReduction="20000"/>
          </a:bodyPr>
          <a:lstStyle/>
          <a:p>
            <a:pPr marL="0" marR="0" lvl="0" indent="0" algn="l" defTabSz="685800" rtl="0" eaLnBrk="0" fontAlgn="base" latinLnBrk="0" hangingPunct="0">
              <a:lnSpc>
                <a:spcPct val="90000"/>
              </a:lnSpc>
              <a:spcBef>
                <a:spcPct val="0"/>
              </a:spcBef>
              <a:spcAft>
                <a:spcPct val="30000"/>
              </a:spcAft>
              <a:buClrTx/>
              <a:buSzTx/>
              <a:buFont typeface="Wingdings" panose="05000000000000000000" pitchFamily="2" charset="2"/>
              <a:buNone/>
              <a:tabLst/>
              <a:defRPr/>
            </a:pPr>
            <a:endParaRPr kumimoji="0" lang="en-US" altLang="en-US" sz="6000" b="1" i="0" u="none" strike="noStrike" kern="0" cap="none" spc="0" normalizeH="0" baseline="0" noProof="0" dirty="0">
              <a:ln>
                <a:noFill/>
              </a:ln>
              <a:solidFill>
                <a:srgbClr val="87A3E9"/>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685800" rtl="0" eaLnBrk="0" fontAlgn="base" latinLnBrk="0" hangingPunct="0">
              <a:lnSpc>
                <a:spcPct val="90000"/>
              </a:lnSpc>
              <a:spcBef>
                <a:spcPct val="0"/>
              </a:spcBef>
              <a:spcAft>
                <a:spcPct val="30000"/>
              </a:spcAft>
              <a:buClrTx/>
              <a:buSzTx/>
              <a:buFont typeface="Wingdings" panose="05000000000000000000" pitchFamily="2" charset="2"/>
              <a:buNone/>
              <a:tabLst/>
              <a:defRPr/>
            </a:pPr>
            <a:r>
              <a:rPr kumimoji="0" lang="en-US" altLang="en-US" sz="60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Chair: Vivian Wu, MD </a:t>
            </a:r>
          </a:p>
          <a:p>
            <a:pPr marL="0" marR="0" lvl="0" indent="0" algn="l" defTabSz="685800" rtl="0" eaLnBrk="0" fontAlgn="base" latinLnBrk="0" hangingPunct="0">
              <a:lnSpc>
                <a:spcPct val="90000"/>
              </a:lnSpc>
              <a:spcBef>
                <a:spcPct val="0"/>
              </a:spcBef>
              <a:spcAft>
                <a:spcPct val="30000"/>
              </a:spcAft>
              <a:buClrTx/>
              <a:buSzTx/>
              <a:buFont typeface="Wingdings" panose="05000000000000000000" pitchFamily="2" charset="2"/>
              <a:buNone/>
              <a:tabLst/>
              <a:defRPr/>
            </a:pPr>
            <a:r>
              <a:rPr kumimoji="0" lang="en-US" altLang="en-US" sz="60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Vice Chair: Andrés Bur, MD</a:t>
            </a:r>
            <a:br>
              <a:rPr kumimoji="0" lang="en-US" altLang="en-US" sz="6000" b="1" i="0" u="none" strike="noStrike" kern="0" cap="none" spc="0" normalizeH="0" baseline="0" noProof="0" dirty="0">
                <a:ln>
                  <a:noFill/>
                </a:ln>
                <a:solidFill>
                  <a:srgbClr val="87A3E9"/>
                </a:solidFill>
                <a:effectLst/>
                <a:uLnTx/>
                <a:uFillTx/>
                <a:latin typeface="Avenir Black" panose="02000503020000020003"/>
                <a:ea typeface="Times New Roman" panose="02020603050405020304" pitchFamily="18" charset="0"/>
                <a:cs typeface="Arial" panose="020B0604020202020204" pitchFamily="34" charset="0"/>
              </a:rPr>
            </a:br>
            <a:endParaRPr kumimoji="0" lang="en-US" altLang="en-US" sz="4800" b="1" i="0"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endParaRP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altLang="en-US" sz="4800" b="1" i="0" u="none" strike="noStrike" kern="0" cap="none" spc="0" normalizeH="0" baseline="0" noProof="0" dirty="0">
                <a:ln>
                  <a:noFill/>
                </a:ln>
                <a:solidFill>
                  <a:srgbClr val="3167D3"/>
                </a:solidFill>
                <a:effectLst/>
                <a:uLnTx/>
                <a:uFillTx/>
                <a:latin typeface="Avenir Black" panose="02000503020000020003"/>
                <a:ea typeface="Times New Roman" panose="02020603050405020304" pitchFamily="18" charset="0"/>
                <a:cs typeface="Arial" panose="020B0604020202020204" pitchFamily="34" charset="0"/>
              </a:rPr>
              <a:t>Solicitation for Vice Chair - </a:t>
            </a:r>
            <a:r>
              <a:rPr kumimoji="0" lang="en-US" altLang="en-US" sz="4800" b="0" i="0"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rPr>
              <a:t>Chairs requested Service members to reply to an email asking for self-nominees for Vice-Chair.</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altLang="en-US" sz="4800" b="1" i="0" u="none" strike="noStrike" kern="0" cap="none" spc="0" normalizeH="0" baseline="0" noProof="0" dirty="0">
                <a:ln>
                  <a:noFill/>
                </a:ln>
                <a:solidFill>
                  <a:srgbClr val="3167D3"/>
                </a:solidFill>
                <a:effectLst/>
                <a:uLnTx/>
                <a:uFillTx/>
                <a:latin typeface="Avenir Black" panose="02000503020000020003"/>
                <a:ea typeface="Times New Roman" panose="02020603050405020304" pitchFamily="18" charset="0"/>
                <a:cs typeface="Arial" panose="020B0604020202020204" pitchFamily="34" charset="0"/>
              </a:rPr>
              <a:t>COSM2024 - </a:t>
            </a:r>
            <a:r>
              <a:rPr kumimoji="0" lang="en-US" altLang="en-US" sz="4800" b="0" i="0"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rPr>
              <a:t>In person meeting planned.</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altLang="en-US" sz="4800" b="1" i="0" u="none" strike="noStrike" kern="0" cap="none" spc="0" normalizeH="0" baseline="0" noProof="0" dirty="0">
                <a:ln>
                  <a:noFill/>
                </a:ln>
                <a:solidFill>
                  <a:srgbClr val="C00000"/>
                </a:solidFill>
                <a:effectLst/>
                <a:uLnTx/>
                <a:uFillTx/>
                <a:latin typeface="Avenir Black" panose="02000503020000020003"/>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Podcast, </a:t>
            </a:r>
            <a:r>
              <a:rPr kumimoji="0" lang="en-US" altLang="en-US" sz="4800" b="1" i="1" u="none" strike="noStrike" kern="0" cap="none" spc="0" normalizeH="0" baseline="0" noProof="0" dirty="0">
                <a:ln>
                  <a:noFill/>
                </a:ln>
                <a:solidFill>
                  <a:srgbClr val="C00000"/>
                </a:solidFill>
                <a:effectLst/>
                <a:uLnTx/>
                <a:uFillTx/>
                <a:latin typeface="Avenir Black" panose="02000503020000020003"/>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AHNS Young Members Corner </a:t>
            </a:r>
            <a:r>
              <a:rPr kumimoji="0" lang="en-US" altLang="en-US" sz="4800" b="1" i="0" u="none" strike="noStrike" kern="0" cap="none" spc="0" normalizeH="0" baseline="0" noProof="0" dirty="0">
                <a:ln>
                  <a:noFill/>
                </a:ln>
                <a:solidFill>
                  <a:srgbClr val="C00000"/>
                </a:solidFill>
                <a:effectLst/>
                <a:uLnTx/>
                <a:uFillTx/>
                <a:latin typeface="Avenir Black" panose="02000503020000020003"/>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 8 Total.</a:t>
            </a:r>
            <a:endParaRPr kumimoji="0" lang="en-US" altLang="en-US" sz="4800" b="1" i="0" u="none" strike="noStrike" kern="0" cap="none" spc="0" normalizeH="0" baseline="0" noProof="0" dirty="0">
              <a:ln>
                <a:noFill/>
              </a:ln>
              <a:solidFill>
                <a:srgbClr val="C00000"/>
              </a:solidFill>
              <a:effectLst/>
              <a:uLnTx/>
              <a:uFillTx/>
              <a:latin typeface="Avenir Black" panose="02000503020000020003"/>
              <a:ea typeface="Times New Roman" panose="02020603050405020304" pitchFamily="18" charset="0"/>
              <a:cs typeface="Arial" panose="020B0604020202020204" pitchFamily="34" charset="0"/>
            </a:endParaRPr>
          </a:p>
          <a:p>
            <a:pPr marL="685800" marR="0" lvl="2" indent="0" algn="l" defTabSz="685800" rtl="0" eaLnBrk="0" fontAlgn="base" latinLnBrk="0" hangingPunct="0">
              <a:lnSpc>
                <a:spcPct val="120000"/>
              </a:lnSpc>
              <a:spcBef>
                <a:spcPct val="0"/>
              </a:spcBef>
              <a:spcAft>
                <a:spcPct val="30000"/>
              </a:spcAft>
              <a:buClr>
                <a:srgbClr val="90B54D"/>
              </a:buClr>
              <a:buSzTx/>
              <a:buFont typeface="Wingdings" panose="05000000000000000000" pitchFamily="2" charset="2"/>
              <a:buNone/>
              <a:tabLst/>
              <a:defRPr/>
            </a:pPr>
            <a:r>
              <a:rPr kumimoji="0" lang="en-US" altLang="en-US" sz="4800" b="0" i="0"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rPr>
              <a:t>o Young Members created 3 more Podcasts Drs. Lydiatt, Shuman, Malloy, they finalized editing and will release one a month leading up to COSM 2024.</a:t>
            </a:r>
          </a:p>
          <a:p>
            <a:pPr marL="685800" marR="0" lvl="2" indent="0" algn="l" defTabSz="685800" rtl="0" eaLnBrk="0" fontAlgn="base" latinLnBrk="0" hangingPunct="0">
              <a:lnSpc>
                <a:spcPct val="120000"/>
              </a:lnSpc>
              <a:spcBef>
                <a:spcPct val="0"/>
              </a:spcBef>
              <a:spcAft>
                <a:spcPct val="30000"/>
              </a:spcAft>
              <a:buClr>
                <a:srgbClr val="90B54D"/>
              </a:buClr>
              <a:buSzTx/>
              <a:buFont typeface="Wingdings" panose="05000000000000000000" pitchFamily="2" charset="2"/>
              <a:buNone/>
              <a:tabLst/>
              <a:defRPr/>
            </a:pPr>
            <a:r>
              <a:rPr kumimoji="0" lang="en-US" altLang="en-US" sz="4800" b="0" i="0"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rPr>
              <a:t>o We have spread the word via AHNS Blog, Social Media X, Facebook, Instagram, mass email to AHNS general interest group which has 12,883 active subscribers, and publication in JAMA Oto website.</a:t>
            </a:r>
            <a:endParaRPr kumimoji="0" lang="en-US" sz="48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endParaRP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sz="48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AHNS Fellows Qualitative Study Guide Update:</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Courier New" panose="02070309020205020404" pitchFamily="49" charset="0"/>
              <a:buChar char="o"/>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o Data collection complete.</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Courier New" panose="02070309020205020404" pitchFamily="49" charset="0"/>
              <a:buChar char="o"/>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o Data analysis complete.</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Courier New" panose="02070309020205020404" pitchFamily="49" charset="0"/>
              <a:buChar char="o"/>
              <a:tabLst/>
              <a:defRPr/>
            </a:pPr>
            <a:endParaRPr lang="en-US" sz="4800" kern="0" dirty="0">
              <a:solidFill>
                <a:srgbClr val="1A1A70"/>
              </a:solidFill>
              <a:latin typeface="Avenir Black" panose="02000503020000020003"/>
              <a:ea typeface="Calibri" panose="020F0502020204030204" pitchFamily="34" charset="0"/>
              <a:cs typeface="+mn-cs"/>
            </a:endParaRP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Courier New" panose="02070309020205020404" pitchFamily="49" charset="0"/>
              <a:buChar char="o"/>
              <a:tabLst/>
              <a:defRPr/>
            </a:pPr>
            <a:endPar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endParaRP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Courier New" panose="02070309020205020404" pitchFamily="49" charset="0"/>
              <a:buChar char="o"/>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o Collating themes to write discussion.</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Courier New" panose="02070309020205020404" pitchFamily="49" charset="0"/>
              <a:buChar char="o"/>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o Expected submission for review end of March 2024.</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sz="48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Collaboration with International Fellows Initiative,</a:t>
            </a:r>
            <a:r>
              <a:rPr kumimoji="0" lang="en-US" altLang="en-US" sz="4800" b="0" i="0"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rPr>
              <a:t> “</a:t>
            </a:r>
            <a:r>
              <a:rPr kumimoji="0" lang="en-US" altLang="en-US" sz="4800" b="0" i="1" u="none" strike="noStrike" kern="0" cap="none" spc="0" normalizeH="0" baseline="0" noProof="0" dirty="0">
                <a:ln>
                  <a:noFill/>
                </a:ln>
                <a:solidFill>
                  <a:srgbClr val="1A1A70"/>
                </a:solidFill>
                <a:effectLst/>
                <a:uLnTx/>
                <a:uFillTx/>
                <a:latin typeface="Avenir Black" panose="02000503020000020003"/>
                <a:ea typeface="Times New Roman" panose="02020603050405020304" pitchFamily="18" charset="0"/>
                <a:cs typeface="Arial" panose="020B0604020202020204" pitchFamily="34" charset="0"/>
              </a:rPr>
              <a:t>Exploratory Analysis of Head and Neck Surgical Oncology Fellow Perspectives of American”.</a:t>
            </a:r>
            <a:endParaRPr kumimoji="0" lang="en-US" sz="48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endParaRP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sz="48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New business:</a:t>
            </a:r>
          </a:p>
          <a:p>
            <a:pPr marL="600075" marR="0" lvl="1" indent="-257175" algn="l" defTabSz="685800" rtl="0" eaLnBrk="0" fontAlgn="base" latinLnBrk="0" hangingPunct="0">
              <a:lnSpc>
                <a:spcPct val="120000"/>
              </a:lnSpc>
              <a:spcBef>
                <a:spcPct val="0"/>
              </a:spcBef>
              <a:spcAft>
                <a:spcPct val="30000"/>
              </a:spcAft>
              <a:buClr>
                <a:srgbClr val="3167D3"/>
              </a:buClr>
              <a:buSzPct val="50000"/>
              <a:buFont typeface="Arial" panose="020B0604020202020204" pitchFamily="34" charset="0"/>
              <a:buChar char="•"/>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 o Quarterly zoom with midcareer folks –casual conversation:</a:t>
            </a:r>
          </a:p>
          <a:p>
            <a:pPr marL="942975" marR="0" lvl="2" indent="-257175" algn="l" defTabSz="685800" rtl="0" eaLnBrk="0" fontAlgn="base" latinLnBrk="0" hangingPunct="0">
              <a:lnSpc>
                <a:spcPct val="120000"/>
              </a:lnSpc>
              <a:spcBef>
                <a:spcPct val="0"/>
              </a:spcBef>
              <a:spcAft>
                <a:spcPct val="30000"/>
              </a:spcAft>
              <a:buClr>
                <a:srgbClr val="90B54D"/>
              </a:buClr>
              <a:buSzTx/>
              <a:buFont typeface="Arial" panose="020B0604020202020204" pitchFamily="34" charset="0"/>
              <a:buChar char="•"/>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Endocrine practice</a:t>
            </a:r>
          </a:p>
          <a:p>
            <a:pPr marL="942975" marR="0" lvl="2" indent="-257175" algn="l" defTabSz="685800" rtl="0" eaLnBrk="0" fontAlgn="base" latinLnBrk="0" hangingPunct="0">
              <a:lnSpc>
                <a:spcPct val="120000"/>
              </a:lnSpc>
              <a:spcBef>
                <a:spcPct val="0"/>
              </a:spcBef>
              <a:spcAft>
                <a:spcPct val="30000"/>
              </a:spcAft>
              <a:buClr>
                <a:srgbClr val="90B54D"/>
              </a:buClr>
              <a:buSzTx/>
              <a:buFont typeface="Arial" panose="020B0604020202020204" pitchFamily="34" charset="0"/>
              <a:buChar char="•"/>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Cutaneous practice</a:t>
            </a:r>
          </a:p>
          <a:p>
            <a:pPr marL="942975" marR="0" lvl="2" indent="-257175" algn="l" defTabSz="685800" rtl="0" eaLnBrk="0" fontAlgn="base" latinLnBrk="0" hangingPunct="0">
              <a:lnSpc>
                <a:spcPct val="120000"/>
              </a:lnSpc>
              <a:spcBef>
                <a:spcPct val="0"/>
              </a:spcBef>
              <a:spcAft>
                <a:spcPct val="30000"/>
              </a:spcAft>
              <a:buClr>
                <a:srgbClr val="90B54D"/>
              </a:buClr>
              <a:buSzTx/>
              <a:buFont typeface="Arial" panose="020B0604020202020204" pitchFamily="34" charset="0"/>
              <a:buChar char="•"/>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Industry involvement</a:t>
            </a:r>
          </a:p>
          <a:p>
            <a:pPr marL="942975" marR="0" lvl="2" indent="-257175" algn="l" defTabSz="685800" rtl="0" eaLnBrk="0" fontAlgn="base" latinLnBrk="0" hangingPunct="0">
              <a:lnSpc>
                <a:spcPct val="120000"/>
              </a:lnSpc>
              <a:spcBef>
                <a:spcPct val="0"/>
              </a:spcBef>
              <a:spcAft>
                <a:spcPct val="30000"/>
              </a:spcAft>
              <a:buClr>
                <a:srgbClr val="90B54D"/>
              </a:buClr>
              <a:buSzTx/>
              <a:buFont typeface="Arial" panose="020B0604020202020204" pitchFamily="34" charset="0"/>
              <a:buChar char="•"/>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HPV vaccine</a:t>
            </a:r>
          </a:p>
          <a:p>
            <a:pPr marL="942975" marR="0" lvl="2" indent="-257175" algn="l" defTabSz="685800" rtl="0" eaLnBrk="0" fontAlgn="base" latinLnBrk="0" hangingPunct="0">
              <a:lnSpc>
                <a:spcPct val="120000"/>
              </a:lnSpc>
              <a:spcBef>
                <a:spcPct val="0"/>
              </a:spcBef>
              <a:spcAft>
                <a:spcPct val="30000"/>
              </a:spcAft>
              <a:buClr>
                <a:srgbClr val="90B54D"/>
              </a:buClr>
              <a:buSzTx/>
              <a:buFont typeface="Arial" panose="020B0604020202020204" pitchFamily="34" charset="0"/>
              <a:buChar char="•"/>
              <a:tabLst/>
              <a:defRPr/>
            </a:pPr>
            <a:r>
              <a:rPr kumimoji="0" lang="en-US" sz="48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Managing your practice and your partners – OR time, how to optimize APP, best way to incorporate supportive oncology.</a:t>
            </a:r>
          </a:p>
          <a:p>
            <a:pPr marL="342900" marR="0" lvl="1" indent="0" algn="l" defTabSz="685800" rtl="0" eaLnBrk="0" fontAlgn="base" latinLnBrk="0" hangingPunct="0">
              <a:lnSpc>
                <a:spcPct val="90000"/>
              </a:lnSpc>
              <a:spcBef>
                <a:spcPct val="0"/>
              </a:spcBef>
              <a:spcAft>
                <a:spcPct val="30000"/>
              </a:spcAft>
              <a:buClr>
                <a:srgbClr val="3167D3"/>
              </a:buClr>
              <a:buSzPct val="50000"/>
              <a:buFont typeface="Wingdings 2" panose="05020102010507070707" pitchFamily="18" charset="2"/>
              <a:buNone/>
              <a:tabLst/>
              <a:defRPr/>
            </a:pPr>
            <a:br>
              <a:rPr kumimoji="0" lang="en-US" sz="3675" b="1" i="0" u="none" strike="noStrike" kern="0" cap="none" spc="0" normalizeH="0" baseline="0" noProof="0" dirty="0">
                <a:ln>
                  <a:noFill/>
                </a:ln>
                <a:solidFill>
                  <a:srgbClr val="1A1A70"/>
                </a:solidFill>
                <a:effectLst/>
                <a:uLnTx/>
                <a:uFillTx/>
                <a:latin typeface="Arial"/>
                <a:ea typeface="Calibri" panose="020F0502020204030204" pitchFamily="34" charset="0"/>
                <a:cs typeface="+mn-cs"/>
              </a:rPr>
            </a:br>
            <a:endParaRPr kumimoji="0" lang="en-US" sz="3675" b="1" i="0" u="none" strike="noStrike" kern="0" cap="none" spc="0" normalizeH="0" baseline="0" noProof="0" dirty="0">
              <a:ln>
                <a:noFill/>
              </a:ln>
              <a:solidFill>
                <a:srgbClr val="3167D3"/>
              </a:solidFill>
              <a:effectLst/>
              <a:uLnTx/>
              <a:uFillTx/>
              <a:latin typeface="Arial"/>
              <a:ea typeface="Calibri" panose="020F0502020204030204" pitchFamily="34" charset="0"/>
              <a:cs typeface="+mn-cs"/>
            </a:endParaRPr>
          </a:p>
          <a:p>
            <a:endParaRPr lang="en-US" dirty="0"/>
          </a:p>
        </p:txBody>
      </p:sp>
    </p:spTree>
    <p:extLst>
      <p:ext uri="{BB962C8B-B14F-4D97-AF65-F5344CB8AC3E}">
        <p14:creationId xmlns:p14="http://schemas.microsoft.com/office/powerpoint/2010/main" val="153806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E220D95D-D315-AB82-E7D7-03EFF86F19A8}"/>
              </a:ext>
            </a:extLst>
          </p:cNvPr>
          <p:cNvSpPr>
            <a:spLocks noGrp="1" noChangeArrowheads="1"/>
          </p:cNvSpPr>
          <p:nvPr>
            <p:ph type="ctrTitle"/>
          </p:nvPr>
        </p:nvSpPr>
        <p:spPr>
          <a:xfrm>
            <a:off x="38100" y="363538"/>
            <a:ext cx="9144000" cy="1457325"/>
          </a:xfrm>
        </p:spPr>
        <p:txBody>
          <a:bodyPr/>
          <a:lstStyle/>
          <a:p>
            <a:pPr eaLnBrk="1" hangingPunct="1"/>
            <a:br>
              <a:rPr lang="en-US" altLang="en-US" b="1">
                <a:solidFill>
                  <a:schemeClr val="accent1"/>
                </a:solidFill>
                <a:latin typeface="Calibri" panose="020F0502020204030204" pitchFamily="34" charset="0"/>
              </a:rPr>
            </a:br>
            <a:br>
              <a:rPr lang="en-US" altLang="en-US" b="1">
                <a:solidFill>
                  <a:schemeClr val="accent1"/>
                </a:solidFill>
                <a:latin typeface="Calibri" panose="020F0502020204030204" pitchFamily="34" charset="0"/>
              </a:rPr>
            </a:br>
            <a:r>
              <a:rPr lang="en-US" altLang="en-US" sz="2800" b="1">
                <a:solidFill>
                  <a:schemeClr val="accent1"/>
                </a:solidFill>
                <a:latin typeface="Calibri" panose="020F0502020204030204" pitchFamily="34" charset="0"/>
              </a:rPr>
              <a:t>Secretary’s Report</a:t>
            </a:r>
            <a:br>
              <a:rPr lang="en-US" altLang="en-US" sz="2800" b="1">
                <a:solidFill>
                  <a:schemeClr val="accent1"/>
                </a:solidFill>
                <a:latin typeface="Calibri" panose="020F0502020204030204" pitchFamily="34" charset="0"/>
              </a:rPr>
            </a:br>
            <a:br>
              <a:rPr lang="en-US" altLang="en-US" sz="2800" b="1">
                <a:solidFill>
                  <a:schemeClr val="accent1"/>
                </a:solidFill>
                <a:latin typeface="Calibri" panose="020F0502020204030204" pitchFamily="34" charset="0"/>
              </a:rPr>
            </a:br>
            <a:endParaRPr lang="en-US" altLang="en-US" sz="2800" b="1">
              <a:solidFill>
                <a:schemeClr val="accent1"/>
              </a:solidFill>
              <a:latin typeface="Calibri" panose="020F0502020204030204" pitchFamily="34" charset="0"/>
            </a:endParaRPr>
          </a:p>
        </p:txBody>
      </p:sp>
      <p:sp>
        <p:nvSpPr>
          <p:cNvPr id="4099" name="Rectangle 4">
            <a:extLst>
              <a:ext uri="{FF2B5EF4-FFF2-40B4-BE49-F238E27FC236}">
                <a16:creationId xmlns:a16="http://schemas.microsoft.com/office/drawing/2014/main" id="{6CF75CC4-4466-B4F1-1100-B561B8D69BE4}"/>
              </a:ext>
            </a:extLst>
          </p:cNvPr>
          <p:cNvSpPr>
            <a:spLocks noGrp="1" noChangeArrowheads="1"/>
          </p:cNvSpPr>
          <p:nvPr>
            <p:ph type="subTitle" idx="1"/>
          </p:nvPr>
        </p:nvSpPr>
        <p:spPr>
          <a:xfrm>
            <a:off x="546100" y="1393825"/>
            <a:ext cx="8001000" cy="5867400"/>
          </a:xfrm>
        </p:spPr>
        <p:txBody>
          <a:bodyPr/>
          <a:lstStyle/>
          <a:p>
            <a:pPr algn="l">
              <a:spcBef>
                <a:spcPts val="0"/>
              </a:spcBef>
              <a:spcAft>
                <a:spcPts val="0"/>
              </a:spcAft>
              <a:defRPr/>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Formal approval of Council and Executive Committee e-mail/phone votes:  Total of 17 approved votes from July 7, 2023 to April 29, 2024.</a:t>
            </a: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l">
              <a:spcBef>
                <a:spcPct val="0"/>
              </a:spcBef>
              <a:buFont typeface="Arial" panose="020B0604020202020204" pitchFamily="34" charset="0"/>
              <a:buChar char="•"/>
              <a:defRPr/>
            </a:pP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l">
              <a:spcBef>
                <a:spcPct val="0"/>
              </a:spcBef>
              <a:buFont typeface="Arial" panose="020B0604020202020204" pitchFamily="34" charset="0"/>
              <a:buChar char="•"/>
              <a:defRPr/>
            </a:pPr>
            <a:endParaRPr lang="en-US" altLang="en-US" sz="1400" dirty="0">
              <a:ea typeface="Times New Roman" panose="02020603050405020304" pitchFamily="18" charset="0"/>
              <a:cs typeface="Arial" panose="020B0604020202020204" pitchFamily="34" charset="0"/>
            </a:endParaRPr>
          </a:p>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400" dirty="0">
              <a:ea typeface="Times New Roman" panose="02020603050405020304" pitchFamily="18" charset="0"/>
              <a:cs typeface="Arial" panose="020B0604020202020204" pitchFamily="34" charset="0"/>
            </a:endParaRPr>
          </a:p>
        </p:txBody>
      </p:sp>
      <p:pic>
        <p:nvPicPr>
          <p:cNvPr id="6148" name="Picture 5" descr="C:\Documents and Settings\Marina\My Documents\AHNS Web Site\presentation2009\AHNSLogo.png">
            <a:extLst>
              <a:ext uri="{FF2B5EF4-FFF2-40B4-BE49-F238E27FC236}">
                <a16:creationId xmlns:a16="http://schemas.microsoft.com/office/drawing/2014/main" id="{B0E06A8B-498B-826E-9EDC-D4453B1C0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a:extLst>
              <a:ext uri="{FF2B5EF4-FFF2-40B4-BE49-F238E27FC236}">
                <a16:creationId xmlns:a16="http://schemas.microsoft.com/office/drawing/2014/main" id="{E8096B55-941C-BD1D-EF59-A1D022A66D23}"/>
              </a:ext>
            </a:extLst>
          </p:cNvPr>
          <p:cNvSpPr txBox="1">
            <a:spLocks noChangeArrowheads="1"/>
          </p:cNvSpPr>
          <p:nvPr/>
        </p:nvSpPr>
        <p:spPr bwMode="auto">
          <a:xfrm>
            <a:off x="14859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graphicFrame>
        <p:nvGraphicFramePr>
          <p:cNvPr id="2" name="Table 1">
            <a:extLst>
              <a:ext uri="{FF2B5EF4-FFF2-40B4-BE49-F238E27FC236}">
                <a16:creationId xmlns:a16="http://schemas.microsoft.com/office/drawing/2014/main" id="{EA3F9D6E-4237-AD4D-67EC-583730312200}"/>
              </a:ext>
            </a:extLst>
          </p:cNvPr>
          <p:cNvGraphicFramePr>
            <a:graphicFrameLocks noGrp="1"/>
          </p:cNvGraphicFramePr>
          <p:nvPr/>
        </p:nvGraphicFramePr>
        <p:xfrm>
          <a:off x="546100" y="1849438"/>
          <a:ext cx="8509000" cy="5026029"/>
        </p:xfrm>
        <a:graphic>
          <a:graphicData uri="http://schemas.openxmlformats.org/drawingml/2006/table">
            <a:tbl>
              <a:tblPr>
                <a:tableStyleId>{5C22544A-7EE6-4342-B048-85BDC9FD1C3A}</a:tableStyleId>
              </a:tblPr>
              <a:tblGrid>
                <a:gridCol w="7396800">
                  <a:extLst>
                    <a:ext uri="{9D8B030D-6E8A-4147-A177-3AD203B41FA5}">
                      <a16:colId xmlns:a16="http://schemas.microsoft.com/office/drawing/2014/main" val="20000"/>
                    </a:ext>
                  </a:extLst>
                </a:gridCol>
                <a:gridCol w="1112200">
                  <a:extLst>
                    <a:ext uri="{9D8B030D-6E8A-4147-A177-3AD203B41FA5}">
                      <a16:colId xmlns:a16="http://schemas.microsoft.com/office/drawing/2014/main" val="20001"/>
                    </a:ext>
                  </a:extLst>
                </a:gridCol>
              </a:tblGrid>
              <a:tr h="132264">
                <a:tc>
                  <a:txBody>
                    <a:bodyPr/>
                    <a:lstStyle/>
                    <a:p>
                      <a:pPr algn="l" fontAlgn="b"/>
                      <a:r>
                        <a:rPr lang="en-US" sz="800" u="none" strike="noStrike">
                          <a:effectLst/>
                        </a:rPr>
                        <a:t>AHNS VOTE RESULTS AUG 2006 and on</a:t>
                      </a:r>
                      <a:endParaRPr lang="en-US" sz="800" b="1" i="0" u="none" strike="noStrike">
                        <a:solidFill>
                          <a:srgbClr val="000000"/>
                        </a:solidFill>
                        <a:effectLst/>
                        <a:latin typeface="Calibri" panose="020F0502020204030204" pitchFamily="34" charset="0"/>
                      </a:endParaRPr>
                    </a:p>
                  </a:txBody>
                  <a:tcPr marL="3575" marR="3575" marT="3575" marB="0" anchor="b"/>
                </a:tc>
                <a:tc>
                  <a:txBody>
                    <a:bodyPr/>
                    <a:lstStyle/>
                    <a:p>
                      <a:pPr algn="l" fontAlgn="b"/>
                      <a:r>
                        <a:rPr lang="en-US" sz="800" u="none" strike="noStrike">
                          <a:effectLst/>
                        </a:rPr>
                        <a:t>DATE</a:t>
                      </a:r>
                      <a:endParaRPr lang="en-US" sz="800" b="1"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0"/>
                  </a:ext>
                </a:extLst>
              </a:tr>
              <a:tr h="264528">
                <a:tc>
                  <a:txBody>
                    <a:bodyPr/>
                    <a:lstStyle/>
                    <a:p>
                      <a:pPr algn="l" fontAlgn="b"/>
                      <a:r>
                        <a:rPr lang="en-US" sz="800" u="none" strike="noStrike">
                          <a:effectLst/>
                        </a:rPr>
                        <a:t>AHNS Executive Committee approved the Research Division's proposal for CORE grant recommendations.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4/29/2024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1"/>
                  </a:ext>
                </a:extLst>
              </a:tr>
              <a:tr h="264528">
                <a:tc>
                  <a:txBody>
                    <a:bodyPr/>
                    <a:lstStyle/>
                    <a:p>
                      <a:pPr algn="l" fontAlgn="b"/>
                      <a:r>
                        <a:rPr lang="en-US" sz="800" u="none" strike="noStrike">
                          <a:effectLst/>
                        </a:rPr>
                        <a:t>AHNS Executive Committee approved the motion that if IFHNOS matches 50% of the Global Outreach Proposal we will pay the other half for three years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4/29/2024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2"/>
                  </a:ext>
                </a:extLst>
              </a:tr>
              <a:tr h="264528">
                <a:tc>
                  <a:txBody>
                    <a:bodyPr/>
                    <a:lstStyle/>
                    <a:p>
                      <a:pPr algn="l" fontAlgn="b"/>
                      <a:r>
                        <a:rPr lang="en-US" sz="800" u="none" strike="noStrike">
                          <a:effectLst/>
                        </a:rPr>
                        <a:t>AHNS Executive Committee approved the ATC's recommendations for accreditation for MD Anderson and University of Washington.</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4/29/2024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3"/>
                  </a:ext>
                </a:extLst>
              </a:tr>
              <a:tr h="132264">
                <a:tc>
                  <a:txBody>
                    <a:bodyPr/>
                    <a:lstStyle/>
                    <a:p>
                      <a:pPr algn="l" fontAlgn="b"/>
                      <a:r>
                        <a:rPr lang="en-US" sz="800" u="none" strike="noStrike">
                          <a:effectLst/>
                        </a:rPr>
                        <a:t>AHNS Executive Committee approved 2024-2025 AHNS Leadership Slate</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4/22/2024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4"/>
                  </a:ext>
                </a:extLst>
              </a:tr>
              <a:tr h="132264">
                <a:tc>
                  <a:txBody>
                    <a:bodyPr/>
                    <a:lstStyle/>
                    <a:p>
                      <a:pPr algn="l" fontAlgn="b"/>
                      <a:r>
                        <a:rPr lang="en-US" sz="800" u="none" strike="noStrike">
                          <a:effectLst/>
                        </a:rPr>
                        <a:t>AHNS Executive Committee approved the leadership slate for the Sections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3/25/2024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5"/>
                  </a:ext>
                </a:extLst>
              </a:tr>
              <a:tr h="264528">
                <a:tc>
                  <a:txBody>
                    <a:bodyPr/>
                    <a:lstStyle/>
                    <a:p>
                      <a:pPr algn="l" fontAlgn="b"/>
                      <a:r>
                        <a:rPr lang="en-US" sz="800" u="none" strike="noStrike">
                          <a:effectLst/>
                        </a:rPr>
                        <a:t>AHNS Executive Committee approved Jose Zevallos will be the next International Conference Poster Chair</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3/25/2024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6"/>
                  </a:ext>
                </a:extLst>
              </a:tr>
              <a:tr h="264528">
                <a:tc>
                  <a:txBody>
                    <a:bodyPr/>
                    <a:lstStyle/>
                    <a:p>
                      <a:pPr algn="l" fontAlgn="b"/>
                      <a:r>
                        <a:rPr lang="en-US" sz="800" u="none" strike="noStrike">
                          <a:effectLst/>
                        </a:rPr>
                        <a:t>AHNS Executive Committee approved the Re-Accreditation applications from MD Anderson and Washington University</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3/18/2024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7"/>
                  </a:ext>
                </a:extLst>
              </a:tr>
              <a:tr h="264528">
                <a:tc>
                  <a:txBody>
                    <a:bodyPr/>
                    <a:lstStyle/>
                    <a:p>
                      <a:pPr algn="l" fontAlgn="b"/>
                      <a:r>
                        <a:rPr lang="en-US" sz="800" u="none" strike="noStrike">
                          <a:effectLst/>
                        </a:rPr>
                        <a:t>AHNS Executive Committee approved the keynote speaker non member reimbursement for the AHNS Entrepreneurial Pre Course, happening during COSM</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12/21/2023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8"/>
                  </a:ext>
                </a:extLst>
              </a:tr>
              <a:tr h="132264">
                <a:tc>
                  <a:txBody>
                    <a:bodyPr/>
                    <a:lstStyle/>
                    <a:p>
                      <a:pPr algn="l" fontAlgn="b"/>
                      <a:r>
                        <a:rPr lang="en-US" sz="800" u="none" strike="noStrike">
                          <a:effectLst/>
                        </a:rPr>
                        <a:t>AHNS Executive Committee approved Sarah Canon for accreditation for two years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11/27/2023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09"/>
                  </a:ext>
                </a:extLst>
              </a:tr>
              <a:tr h="264528">
                <a:tc>
                  <a:txBody>
                    <a:bodyPr/>
                    <a:lstStyle/>
                    <a:p>
                      <a:pPr algn="l" fontAlgn="b"/>
                      <a:r>
                        <a:rPr lang="en-US" sz="800" u="none" strike="noStrike">
                          <a:effectLst/>
                        </a:rPr>
                        <a:t>AHNS Executive Committee approved the additional non member reimbursements for the Annual Meeting.  This is in regards to the faculty reimbursement policy.</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10/20/2023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0"/>
                  </a:ext>
                </a:extLst>
              </a:tr>
              <a:tr h="132264">
                <a:tc>
                  <a:txBody>
                    <a:bodyPr/>
                    <a:lstStyle/>
                    <a:p>
                      <a:pPr algn="l" fontAlgn="b"/>
                      <a:r>
                        <a:rPr lang="en-US" sz="800" u="none" strike="noStrike">
                          <a:effectLst/>
                        </a:rPr>
                        <a:t>AHNS Executive Committee approved ATC Endocrine Program Guidelines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10/20/2023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1"/>
                  </a:ext>
                </a:extLst>
              </a:tr>
              <a:tr h="529054">
                <a:tc>
                  <a:txBody>
                    <a:bodyPr/>
                    <a:lstStyle/>
                    <a:p>
                      <a:pPr algn="l" fontAlgn="b"/>
                      <a:r>
                        <a:rPr lang="en-US" sz="800" u="none" strike="noStrike">
                          <a:effectLst/>
                        </a:rPr>
                        <a:t>AHNS Executive Committee approved for 2 Years - Wayne State Accreditation Recommendation is to have a didactic curriculum and need to show evidence of that in one year. Two year cycle contingent on a one year update of the institution of a didactic curriculum and careful monitoring of their match track record</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10/30/2023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2"/>
                  </a:ext>
                </a:extLst>
              </a:tr>
              <a:tr h="264528">
                <a:tc>
                  <a:txBody>
                    <a:bodyPr/>
                    <a:lstStyle/>
                    <a:p>
                      <a:pPr algn="l" fontAlgn="b"/>
                      <a:r>
                        <a:rPr lang="en-US" sz="800" u="none" strike="noStrike">
                          <a:effectLst/>
                        </a:rPr>
                        <a:t>AHNS Executive Committee approved the Accreditation Recommendations from the ATC, Emory University H&amp;N (re-accreditation) and Baylor </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9/25/2023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3"/>
                  </a:ext>
                </a:extLst>
              </a:tr>
              <a:tr h="264528">
                <a:tc>
                  <a:txBody>
                    <a:bodyPr/>
                    <a:lstStyle/>
                    <a:p>
                      <a:pPr algn="l" fontAlgn="b"/>
                      <a:r>
                        <a:rPr lang="en-US" sz="800" u="none" strike="noStrike">
                          <a:effectLst/>
                        </a:rPr>
                        <a:t>AHNS Executive Committee approved to spend $2K from its discretionary line item to pay for the admin fees for the ThyCa grant as as one time expense.</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9/18/2023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4"/>
                  </a:ext>
                </a:extLst>
              </a:tr>
              <a:tr h="264528">
                <a:tc>
                  <a:txBody>
                    <a:bodyPr/>
                    <a:lstStyle/>
                    <a:p>
                      <a:pPr algn="l" fontAlgn="b"/>
                      <a:r>
                        <a:rPr lang="en-US" sz="800" u="none" strike="noStrike">
                          <a:effectLst/>
                        </a:rPr>
                        <a:t>AHNS Executive Committee approved removing the manuscript submission requirement to the journal during COSM meeting years.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9/18/2023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5"/>
                  </a:ext>
                </a:extLst>
              </a:tr>
              <a:tr h="264528">
                <a:tc>
                  <a:txBody>
                    <a:bodyPr/>
                    <a:lstStyle/>
                    <a:p>
                      <a:pPr algn="l" fontAlgn="b"/>
                      <a:r>
                        <a:rPr lang="en-US" sz="800" u="none" strike="noStrike">
                          <a:effectLst/>
                        </a:rPr>
                        <a:t>AHNS Executive Committee voted for Boston, Seattle and Denver as the final three choices for the 2026 International Conference.  Those cities will now go to the council for the full vote.</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9/18/2023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6"/>
                  </a:ext>
                </a:extLst>
              </a:tr>
              <a:tr h="396791">
                <a:tc>
                  <a:txBody>
                    <a:bodyPr/>
                    <a:lstStyle/>
                    <a:p>
                      <a:pPr algn="l" fontAlgn="b"/>
                      <a:r>
                        <a:rPr lang="en-US" sz="800" u="none" strike="noStrike">
                          <a:effectLst/>
                        </a:rPr>
                        <a:t>AHNS Executive Committee approved the Accreditation Recommendations from the ATC, University of Michigan, University of Miami, University of Pennsylvania, University of Oklahoma</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9/13/2024</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7"/>
                  </a:ext>
                </a:extLst>
              </a:tr>
              <a:tr h="132264">
                <a:tc>
                  <a:txBody>
                    <a:bodyPr/>
                    <a:lstStyle/>
                    <a:p>
                      <a:pPr algn="l" fontAlgn="b"/>
                      <a:r>
                        <a:rPr lang="en-US" sz="800" u="none" strike="noStrike">
                          <a:effectLst/>
                        </a:rPr>
                        <a:t> AHNS Executive Council approved the 2023 summer applicants</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9/12/2023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8"/>
                  </a:ext>
                </a:extLst>
              </a:tr>
              <a:tr h="264528">
                <a:tc>
                  <a:txBody>
                    <a:bodyPr/>
                    <a:lstStyle/>
                    <a:p>
                      <a:pPr algn="l" fontAlgn="b"/>
                      <a:r>
                        <a:rPr lang="en-US" sz="800" u="none" strike="noStrike">
                          <a:effectLst/>
                        </a:rPr>
                        <a:t> AHNS Executive Committee approved the AHNS/ITOG   Oncocytic Thyroid Carcinoma Multidisciplinary 2023 Update Narrative Review</a:t>
                      </a:r>
                      <a:endParaRPr lang="en-US" sz="800" b="0" i="0" u="none" strike="noStrike">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a:effectLst/>
                        </a:rPr>
                        <a:t>8/21/2023</a:t>
                      </a:r>
                      <a:endParaRPr lang="en-US" sz="800" b="0" i="0" u="none" strike="noStrike">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19"/>
                  </a:ext>
                </a:extLst>
              </a:tr>
              <a:tr h="132264">
                <a:tc>
                  <a:txBody>
                    <a:bodyPr/>
                    <a:lstStyle/>
                    <a:p>
                      <a:pPr algn="l" fontAlgn="b"/>
                      <a:r>
                        <a:rPr lang="en-US" sz="800" u="none" strike="noStrike" dirty="0">
                          <a:effectLst/>
                        </a:rPr>
                        <a:t>AHNS Executive Council approved increasing 2024 Active dues by $100?</a:t>
                      </a:r>
                      <a:endParaRPr lang="en-US" sz="800" b="0" i="0" u="none" strike="noStrike" dirty="0">
                        <a:solidFill>
                          <a:srgbClr val="000000"/>
                        </a:solidFill>
                        <a:effectLst/>
                        <a:latin typeface="Calibri" panose="020F0502020204030204" pitchFamily="34" charset="0"/>
                      </a:endParaRPr>
                    </a:p>
                  </a:txBody>
                  <a:tcPr marL="3575" marR="3575" marT="3575" marB="0" anchor="b"/>
                </a:tc>
                <a:tc>
                  <a:txBody>
                    <a:bodyPr/>
                    <a:lstStyle/>
                    <a:p>
                      <a:pPr algn="r" fontAlgn="b"/>
                      <a:r>
                        <a:rPr lang="en-US" sz="800" u="none" strike="noStrike" dirty="0">
                          <a:effectLst/>
                        </a:rPr>
                        <a:t>7/7/2023</a:t>
                      </a:r>
                      <a:endParaRPr lang="en-US" sz="800" b="0" i="0" u="none" strike="noStrike" dirty="0">
                        <a:solidFill>
                          <a:srgbClr val="000000"/>
                        </a:solidFill>
                        <a:effectLst/>
                        <a:latin typeface="Calibri" panose="020F0502020204030204" pitchFamily="34" charset="0"/>
                      </a:endParaRPr>
                    </a:p>
                  </a:txBody>
                  <a:tcPr marL="3575" marR="3575" marT="3575"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82686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8766-AE72-B713-7EE3-7820D99F1CE7}"/>
              </a:ext>
            </a:extLst>
          </p:cNvPr>
          <p:cNvSpPr>
            <a:spLocks noGrp="1"/>
          </p:cNvSpPr>
          <p:nvPr>
            <p:ph type="title"/>
          </p:nvPr>
        </p:nvSpPr>
        <p:spPr/>
        <p:txBody>
          <a:bodyPr>
            <a:normAutofit fontScale="90000"/>
          </a:bodyPr>
          <a:lstStyle/>
          <a:p>
            <a:r>
              <a:rPr lang="en-US" dirty="0"/>
              <a:t>AHNS BUSINESS</a:t>
            </a:r>
            <a:br>
              <a:rPr lang="en-US" dirty="0"/>
            </a:br>
            <a:r>
              <a:rPr lang="en-US" dirty="0"/>
              <a:t> MEETING 2024 – Global Outreach Service</a:t>
            </a:r>
          </a:p>
        </p:txBody>
      </p:sp>
      <p:sp>
        <p:nvSpPr>
          <p:cNvPr id="3" name="Content Placeholder 2">
            <a:extLst>
              <a:ext uri="{FF2B5EF4-FFF2-40B4-BE49-F238E27FC236}">
                <a16:creationId xmlns:a16="http://schemas.microsoft.com/office/drawing/2014/main" id="{0EEDF7A4-4701-652C-831D-272BDF164EE4}"/>
              </a:ext>
            </a:extLst>
          </p:cNvPr>
          <p:cNvSpPr>
            <a:spLocks noGrp="1"/>
          </p:cNvSpPr>
          <p:nvPr>
            <p:ph idx="1"/>
          </p:nvPr>
        </p:nvSpPr>
        <p:spPr>
          <a:xfrm>
            <a:off x="628650" y="2226469"/>
            <a:ext cx="8256494" cy="3263504"/>
          </a:xfrm>
        </p:spPr>
        <p:txBody>
          <a:bodyPr>
            <a:normAutofit fontScale="62500" lnSpcReduction="20000"/>
          </a:bodyPr>
          <a:lstStyle/>
          <a:p>
            <a:pPr eaLnBrk="0" fontAlgn="base" hangingPunct="0">
              <a:spcBef>
                <a:spcPct val="0"/>
              </a:spcBef>
              <a:spcAft>
                <a:spcPct val="30000"/>
              </a:spcAft>
              <a:defRPr/>
            </a:pPr>
            <a:r>
              <a:rPr lang="en-US" sz="1500" b="1" dirty="0">
                <a:solidFill>
                  <a:schemeClr val="accent1"/>
                </a:solidFill>
                <a:latin typeface="+mn-lt"/>
              </a:rPr>
              <a:t>Chair: Samir Khariwala</a:t>
            </a:r>
          </a:p>
          <a:p>
            <a:pPr eaLnBrk="0" fontAlgn="base" hangingPunct="0">
              <a:spcBef>
                <a:spcPct val="0"/>
              </a:spcBef>
              <a:spcAft>
                <a:spcPct val="30000"/>
              </a:spcAft>
              <a:defRPr/>
            </a:pPr>
            <a:r>
              <a:rPr lang="en-US" sz="1500" b="1" dirty="0">
                <a:solidFill>
                  <a:schemeClr val="accent1"/>
                </a:solidFill>
                <a:latin typeface="+mn-lt"/>
              </a:rPr>
              <a:t>Vice Chair : Pankaj Chaturvedi</a:t>
            </a:r>
          </a:p>
          <a:p>
            <a:pPr eaLnBrk="0" fontAlgn="base" hangingPunct="0">
              <a:spcBef>
                <a:spcPct val="0"/>
              </a:spcBef>
              <a:spcAft>
                <a:spcPct val="30000"/>
              </a:spcAft>
              <a:defRPr/>
            </a:pPr>
            <a:endParaRPr lang="en-US" sz="1500" b="1" dirty="0">
              <a:solidFill>
                <a:schemeClr val="accent1"/>
              </a:solidFill>
              <a:latin typeface="+mn-lt"/>
            </a:endParaRPr>
          </a:p>
          <a:p>
            <a:pPr eaLnBrk="0" fontAlgn="base" hangingPunct="0">
              <a:spcBef>
                <a:spcPct val="0"/>
              </a:spcBef>
              <a:spcAft>
                <a:spcPct val="30000"/>
              </a:spcAft>
              <a:defRPr/>
            </a:pPr>
            <a:r>
              <a:rPr lang="en-US" sz="1500" b="1" dirty="0">
                <a:solidFill>
                  <a:schemeClr val="accent1"/>
                </a:solidFill>
                <a:latin typeface="+mn-lt"/>
              </a:rPr>
              <a:t>AAFPRS initiative called Operation Ukraine - </a:t>
            </a:r>
          </a:p>
          <a:p>
            <a:pPr marL="0" indent="0" eaLnBrk="0" fontAlgn="base" hangingPunct="0">
              <a:spcBef>
                <a:spcPct val="0"/>
              </a:spcBef>
              <a:spcAft>
                <a:spcPct val="30000"/>
              </a:spcAft>
              <a:buNone/>
              <a:defRPr/>
            </a:pPr>
            <a:r>
              <a:rPr lang="en-US" sz="1500" dirty="0">
                <a:solidFill>
                  <a:srgbClr val="000000"/>
                </a:solidFill>
                <a:latin typeface="+mn-lt"/>
              </a:rPr>
              <a:t>Dr. Rusha Patel and Dr. Mark Mims, continuing to support.</a:t>
            </a:r>
          </a:p>
          <a:p>
            <a:pPr marL="0" indent="0" eaLnBrk="0" fontAlgn="base" hangingPunct="0">
              <a:spcBef>
                <a:spcPct val="0"/>
              </a:spcBef>
              <a:spcAft>
                <a:spcPct val="30000"/>
              </a:spcAft>
              <a:buNone/>
              <a:defRPr/>
            </a:pPr>
            <a:endParaRPr lang="en-US" sz="1500" dirty="0">
              <a:solidFill>
                <a:srgbClr val="000000"/>
              </a:solidFill>
              <a:latin typeface="+mn-lt"/>
            </a:endParaRPr>
          </a:p>
          <a:p>
            <a:pPr eaLnBrk="0" fontAlgn="base" hangingPunct="0">
              <a:spcBef>
                <a:spcPct val="0"/>
              </a:spcBef>
              <a:spcAft>
                <a:spcPct val="30000"/>
              </a:spcAft>
              <a:defRPr/>
            </a:pPr>
            <a:r>
              <a:rPr lang="en-US" altLang="en-US" sz="1500" b="1" kern="0" dirty="0">
                <a:solidFill>
                  <a:srgbClr val="3167D3"/>
                </a:solidFill>
                <a:latin typeface="+mn-lt"/>
                <a:ea typeface="Times New Roman" panose="02020603050405020304" pitchFamily="18" charset="0"/>
                <a:cs typeface="Arial" panose="020B0604020202020204" pitchFamily="34" charset="0"/>
              </a:rPr>
              <a:t>Pre COSM2024 Global Outreach Webinar (Completed 5/12/2024)</a:t>
            </a:r>
          </a:p>
          <a:p>
            <a:pPr marL="0" indent="0" eaLnBrk="0" fontAlgn="base" hangingPunct="0">
              <a:spcBef>
                <a:spcPct val="0"/>
              </a:spcBef>
              <a:spcAft>
                <a:spcPct val="30000"/>
              </a:spcAft>
              <a:buNone/>
              <a:defRPr/>
            </a:pPr>
            <a:r>
              <a:rPr lang="en-US" altLang="en-US" sz="1500" b="1" kern="0" dirty="0">
                <a:latin typeface="+mn-lt"/>
                <a:ea typeface="Times New Roman" panose="02020603050405020304" pitchFamily="18" charset="0"/>
                <a:cs typeface="Arial" panose="020B0604020202020204" pitchFamily="34" charset="0"/>
              </a:rPr>
              <a:t>“</a:t>
            </a:r>
            <a:r>
              <a:rPr lang="en-US" altLang="en-US" sz="1500" kern="0" dirty="0">
                <a:latin typeface="+mn-lt"/>
                <a:ea typeface="Times New Roman" panose="02020603050405020304" pitchFamily="18" charset="0"/>
                <a:cs typeface="Arial" panose="020B0604020202020204" pitchFamily="34" charset="0"/>
              </a:rPr>
              <a:t>I</a:t>
            </a:r>
            <a:r>
              <a:rPr lang="en-US" sz="1500" dirty="0">
                <a:highlight>
                  <a:srgbClr val="FFFFFF"/>
                </a:highlight>
                <a:latin typeface="+mn-lt"/>
              </a:rPr>
              <a:t>mplementing Standardized Care and New Technologies for Head and Neck Cancer in Under-Resourced"</a:t>
            </a:r>
            <a:endParaRPr lang="en-US" altLang="en-US" sz="1500" b="1" kern="0" dirty="0">
              <a:latin typeface="+mn-lt"/>
              <a:ea typeface="Times New Roman" panose="02020603050405020304" pitchFamily="18" charset="0"/>
              <a:cs typeface="Arial" panose="020B0604020202020204" pitchFamily="34" charset="0"/>
            </a:endParaRPr>
          </a:p>
          <a:p>
            <a:pPr eaLnBrk="0" fontAlgn="base" hangingPunct="0">
              <a:spcBef>
                <a:spcPct val="0"/>
              </a:spcBef>
              <a:spcAft>
                <a:spcPct val="30000"/>
              </a:spcAft>
              <a:defRPr/>
            </a:pPr>
            <a:r>
              <a:rPr lang="en-US" sz="1500" dirty="0" err="1">
                <a:highlight>
                  <a:srgbClr val="FFFFFF"/>
                </a:highlight>
                <a:latin typeface="+mn-lt"/>
              </a:rPr>
              <a:t>Erivelto</a:t>
            </a:r>
            <a:r>
              <a:rPr lang="en-US" sz="1500" dirty="0">
                <a:highlight>
                  <a:srgbClr val="FFFFFF"/>
                </a:highlight>
                <a:latin typeface="+mn-lt"/>
              </a:rPr>
              <a:t> Volpi, MD from Brazil, ”Implementation of minimally invasive techniques for thyroid nodules in under-resourced areas”</a:t>
            </a:r>
          </a:p>
          <a:p>
            <a:pPr eaLnBrk="0" fontAlgn="base" hangingPunct="0">
              <a:spcBef>
                <a:spcPct val="0"/>
              </a:spcBef>
              <a:spcAft>
                <a:spcPct val="30000"/>
              </a:spcAft>
              <a:defRPr/>
            </a:pPr>
            <a:r>
              <a:rPr lang="en-US" sz="1500" dirty="0" err="1">
                <a:highlight>
                  <a:srgbClr val="FFFFFF"/>
                </a:highlight>
                <a:latin typeface="+mn-lt"/>
              </a:rPr>
              <a:t>Prathamesh</a:t>
            </a:r>
            <a:r>
              <a:rPr lang="en-US" sz="1500" dirty="0">
                <a:highlight>
                  <a:srgbClr val="FFFFFF"/>
                </a:highlight>
                <a:latin typeface="+mn-lt"/>
              </a:rPr>
              <a:t> Pai, MD from India, “Maintaining treatment standards in under-resourced </a:t>
            </a:r>
            <a:r>
              <a:rPr lang="en-US" sz="1500" dirty="0" err="1">
                <a:highlight>
                  <a:srgbClr val="FFFFFF"/>
                </a:highlight>
                <a:latin typeface="+mn-lt"/>
              </a:rPr>
              <a:t>settings”ds</a:t>
            </a:r>
            <a:endParaRPr lang="en-US" sz="1500" dirty="0">
              <a:highlight>
                <a:srgbClr val="FFFFFF"/>
              </a:highlight>
              <a:latin typeface="+mn-lt"/>
            </a:endParaRPr>
          </a:p>
          <a:p>
            <a:pPr eaLnBrk="0" fontAlgn="base" hangingPunct="0">
              <a:spcBef>
                <a:spcPct val="0"/>
              </a:spcBef>
              <a:spcAft>
                <a:spcPct val="30000"/>
              </a:spcAft>
              <a:defRPr/>
            </a:pPr>
            <a:r>
              <a:rPr lang="en-US" sz="1500" dirty="0">
                <a:highlight>
                  <a:srgbClr val="FFFFFF"/>
                </a:highlight>
                <a:latin typeface="+mn-lt"/>
              </a:rPr>
              <a:t>Luiz Kowalski, MD from Brazil, ”Developing survivorship and rehab programs in under-resourced settings”</a:t>
            </a:r>
          </a:p>
          <a:p>
            <a:pPr eaLnBrk="0" fontAlgn="base" hangingPunct="0">
              <a:spcBef>
                <a:spcPct val="0"/>
              </a:spcBef>
              <a:spcAft>
                <a:spcPct val="30000"/>
              </a:spcAft>
              <a:defRPr/>
            </a:pPr>
            <a:r>
              <a:rPr lang="en-US" sz="1500" dirty="0">
                <a:highlight>
                  <a:srgbClr val="FFFFFF"/>
                </a:highlight>
                <a:latin typeface="+mn-lt"/>
              </a:rPr>
              <a:t>Deepa Nair, MD from India, “Neoadjuvant therapy for advanced oral cancers”</a:t>
            </a:r>
            <a:endParaRPr lang="en-US" sz="1500" b="1" kern="0" dirty="0">
              <a:solidFill>
                <a:srgbClr val="3167D3"/>
              </a:solidFill>
              <a:latin typeface="+mn-lt"/>
              <a:ea typeface="Calibri" panose="020F0502020204030204" pitchFamily="34" charset="0"/>
              <a:cs typeface="+mn-cs"/>
            </a:endParaRPr>
          </a:p>
          <a:p>
            <a:pPr eaLnBrk="0" fontAlgn="base" hangingPunct="0">
              <a:lnSpc>
                <a:spcPct val="120000"/>
              </a:lnSpc>
              <a:spcBef>
                <a:spcPct val="0"/>
              </a:spcBef>
              <a:spcAft>
                <a:spcPct val="30000"/>
              </a:spcAft>
              <a:buClr>
                <a:srgbClr val="3167D3"/>
              </a:buClr>
              <a:buSzPct val="50000"/>
              <a:defRPr/>
            </a:pPr>
            <a:r>
              <a:rPr lang="en-US" sz="1500" b="1" kern="0" dirty="0">
                <a:solidFill>
                  <a:srgbClr val="3167D3"/>
                </a:solidFill>
                <a:latin typeface="+mn-lt"/>
                <a:ea typeface="Calibri" panose="020F0502020204030204" pitchFamily="34" charset="0"/>
                <a:cs typeface="+mn-cs"/>
              </a:rPr>
              <a:t>Upcoming:</a:t>
            </a:r>
          </a:p>
          <a:p>
            <a:pPr lvl="1" eaLnBrk="0" fontAlgn="base" hangingPunct="0">
              <a:lnSpc>
                <a:spcPct val="120000"/>
              </a:lnSpc>
              <a:spcBef>
                <a:spcPct val="0"/>
              </a:spcBef>
              <a:spcAft>
                <a:spcPct val="30000"/>
              </a:spcAft>
              <a:buClr>
                <a:srgbClr val="3167D3"/>
              </a:buClr>
              <a:buSzPct val="50000"/>
              <a:defRPr/>
            </a:pPr>
            <a:r>
              <a:rPr lang="en-US" sz="1500" b="1" kern="0" dirty="0">
                <a:latin typeface="+mn-lt"/>
                <a:ea typeface="Calibri" panose="020F0502020204030204" pitchFamily="34" charset="0"/>
                <a:cs typeface="+mn-cs"/>
              </a:rPr>
              <a:t>Webinars</a:t>
            </a:r>
          </a:p>
          <a:p>
            <a:pPr lvl="2" eaLnBrk="0" fontAlgn="base" hangingPunct="0">
              <a:lnSpc>
                <a:spcPct val="120000"/>
              </a:lnSpc>
              <a:spcBef>
                <a:spcPct val="0"/>
              </a:spcBef>
              <a:spcAft>
                <a:spcPct val="30000"/>
              </a:spcAft>
              <a:buClr>
                <a:srgbClr val="3167D3"/>
              </a:buClr>
              <a:buSzPct val="50000"/>
              <a:defRPr/>
            </a:pPr>
            <a:r>
              <a:rPr lang="en-US" kern="0" dirty="0">
                <a:latin typeface="+mn-lt"/>
                <a:ea typeface="Calibri" panose="020F0502020204030204" pitchFamily="34" charset="0"/>
                <a:cs typeface="+mn-cs"/>
              </a:rPr>
              <a:t>Quarterly zoom/webinars with</a:t>
            </a:r>
          </a:p>
          <a:p>
            <a:pPr lvl="1" eaLnBrk="0" fontAlgn="base" hangingPunct="0">
              <a:lnSpc>
                <a:spcPct val="120000"/>
              </a:lnSpc>
              <a:spcBef>
                <a:spcPct val="0"/>
              </a:spcBef>
              <a:spcAft>
                <a:spcPct val="30000"/>
              </a:spcAft>
              <a:buClr>
                <a:srgbClr val="3167D3"/>
              </a:buClr>
              <a:buSzPct val="50000"/>
              <a:defRPr/>
            </a:pPr>
            <a:r>
              <a:rPr lang="en-US" sz="1500" b="1" kern="0" dirty="0">
                <a:latin typeface="+mn-lt"/>
                <a:ea typeface="Calibri" panose="020F0502020204030204" pitchFamily="34" charset="0"/>
                <a:cs typeface="+mn-cs"/>
              </a:rPr>
              <a:t>Proposal for Ethiopia Fellow</a:t>
            </a:r>
          </a:p>
          <a:p>
            <a:pPr lvl="2" eaLnBrk="0" fontAlgn="base" hangingPunct="0">
              <a:lnSpc>
                <a:spcPct val="120000"/>
              </a:lnSpc>
              <a:spcBef>
                <a:spcPct val="0"/>
              </a:spcBef>
              <a:spcAft>
                <a:spcPct val="30000"/>
              </a:spcAft>
              <a:buClr>
                <a:srgbClr val="3167D3"/>
              </a:buClr>
              <a:buSzPct val="50000"/>
              <a:buFont typeface="Courier New" panose="02070309020205020404" pitchFamily="49" charset="0"/>
              <a:buChar char="o"/>
              <a:defRPr/>
            </a:pPr>
            <a:r>
              <a:rPr lang="en-US" kern="0" dirty="0">
                <a:latin typeface="+mn-lt"/>
                <a:ea typeface="Calibri" panose="020F0502020204030204" pitchFamily="34" charset="0"/>
                <a:cs typeface="+mn-cs"/>
              </a:rPr>
              <a:t>Continuing to seek additional funding outside AHNS</a:t>
            </a:r>
            <a:endParaRPr lang="en-US" b="0" i="0" dirty="0">
              <a:effectLst/>
              <a:highlight>
                <a:srgbClr val="FFFFFF"/>
              </a:highlight>
              <a:latin typeface="+mn-lt"/>
            </a:endParaRPr>
          </a:p>
          <a:p>
            <a:pPr eaLnBrk="0" fontAlgn="base" hangingPunct="0">
              <a:spcBef>
                <a:spcPct val="0"/>
              </a:spcBef>
              <a:spcAft>
                <a:spcPct val="30000"/>
              </a:spcAft>
              <a:defRPr/>
            </a:pPr>
            <a:endParaRPr lang="en-US" sz="1200" dirty="0">
              <a:solidFill>
                <a:srgbClr val="000000"/>
              </a:solidFill>
              <a:latin typeface="+mn-lt"/>
            </a:endParaRPr>
          </a:p>
          <a:p>
            <a:endParaRPr lang="en-US" dirty="0"/>
          </a:p>
        </p:txBody>
      </p:sp>
      <p:pic>
        <p:nvPicPr>
          <p:cNvPr id="7" name="Picture 6" descr="A close-up of a statement&#10;&#10;Description automatically generated">
            <a:extLst>
              <a:ext uri="{FF2B5EF4-FFF2-40B4-BE49-F238E27FC236}">
                <a16:creationId xmlns:a16="http://schemas.microsoft.com/office/drawing/2014/main" id="{464DB1FD-D4D8-DF02-714B-91722B2B712C}"/>
              </a:ext>
            </a:extLst>
          </p:cNvPr>
          <p:cNvPicPr>
            <a:picLocks noChangeAspect="1"/>
          </p:cNvPicPr>
          <p:nvPr/>
        </p:nvPicPr>
        <p:blipFill>
          <a:blip r:embed="rId2"/>
          <a:stretch>
            <a:fillRect/>
          </a:stretch>
        </p:blipFill>
        <p:spPr>
          <a:xfrm>
            <a:off x="4756897" y="2447965"/>
            <a:ext cx="2387174" cy="852687"/>
          </a:xfrm>
          <a:prstGeom prst="rect">
            <a:avLst/>
          </a:prstGeom>
        </p:spPr>
      </p:pic>
    </p:spTree>
    <p:extLst>
      <p:ext uri="{BB962C8B-B14F-4D97-AF65-F5344CB8AC3E}">
        <p14:creationId xmlns:p14="http://schemas.microsoft.com/office/powerpoint/2010/main" val="197608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International Advisory Service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1" y="2027837"/>
            <a:ext cx="8939048" cy="3708840"/>
          </a:xfrm>
        </p:spPr>
        <p:txBody>
          <a:bodyPr numCol="2">
            <a:normAutofit lnSpcReduction="10000"/>
          </a:bodyPr>
          <a:lstStyle/>
          <a:p>
            <a:pPr marL="0" marR="0" lvl="0" indent="0" algn="l" defTabSz="685800" rtl="0" eaLnBrk="0" fontAlgn="base" latinLnBrk="0" hangingPunct="0">
              <a:lnSpc>
                <a:spcPct val="90000"/>
              </a:lnSpc>
              <a:spcBef>
                <a:spcPct val="0"/>
              </a:spcBef>
              <a:spcAft>
                <a:spcPct val="30000"/>
              </a:spcAft>
              <a:buClrTx/>
              <a:buSzTx/>
              <a:buFont typeface="Wingdings" panose="05000000000000000000" pitchFamily="2" charset="2"/>
              <a:buNone/>
              <a:tabLst/>
              <a:defRPr/>
            </a:pPr>
            <a:r>
              <a:rPr kumimoji="0" lang="en-US" altLang="en-US" sz="12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Chair: Erivelto Volpi</a:t>
            </a:r>
          </a:p>
          <a:p>
            <a:pPr marL="0" indent="0" eaLnBrk="0" fontAlgn="base" hangingPunct="0">
              <a:spcBef>
                <a:spcPct val="0"/>
              </a:spcBef>
              <a:spcAft>
                <a:spcPct val="30000"/>
              </a:spcAft>
              <a:buNone/>
              <a:defRPr/>
            </a:pPr>
            <a:r>
              <a:rPr kumimoji="0" lang="en-US" altLang="en-US" sz="12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Vice Chair: </a:t>
            </a:r>
            <a:r>
              <a:rPr kumimoji="0" lang="nl-NL" altLang="en-US" sz="1200" b="1" i="0" u="none" strike="noStrike" kern="0" cap="none" spc="0" normalizeH="0" baseline="0" noProof="0" dirty="0" err="1">
                <a:ln>
                  <a:noFill/>
                </a:ln>
                <a:effectLst/>
                <a:uLnTx/>
                <a:uFillTx/>
                <a:latin typeface="Avenir Black" panose="02000503020000020003"/>
                <a:ea typeface="Times New Roman" panose="02020603050405020304" pitchFamily="18" charset="0"/>
                <a:cs typeface="Arial" panose="020B0604020202020204" pitchFamily="34" charset="0"/>
              </a:rPr>
              <a:t>Wotjek</a:t>
            </a:r>
            <a:r>
              <a:rPr kumimoji="0" lang="nl-NL" altLang="en-US" sz="12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 </a:t>
            </a:r>
            <a:r>
              <a:rPr kumimoji="0" lang="nl-NL" altLang="en-US" sz="1200" b="1" i="0" u="none" strike="noStrike" kern="0" cap="none" spc="0" normalizeH="0" baseline="0" noProof="0" dirty="0" err="1">
                <a:ln>
                  <a:noFill/>
                </a:ln>
                <a:effectLst/>
                <a:uLnTx/>
                <a:uFillTx/>
                <a:latin typeface="Avenir Black" panose="02000503020000020003"/>
                <a:ea typeface="Times New Roman" panose="02020603050405020304" pitchFamily="18" charset="0"/>
                <a:cs typeface="Arial" panose="020B0604020202020204" pitchFamily="34" charset="0"/>
              </a:rPr>
              <a:t>Mydlaz</a:t>
            </a:r>
            <a:r>
              <a:rPr kumimoji="0" lang="en-US" altLang="en-US" sz="12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 and </a:t>
            </a:r>
            <a:r>
              <a:rPr kumimoji="0" lang="nl-NL" altLang="en-US" sz="1200" b="1" i="0" u="none" strike="noStrike" kern="0" cap="none" spc="0" normalizeH="0" baseline="0" noProof="0" dirty="0">
                <a:ln>
                  <a:noFill/>
                </a:ln>
                <a:effectLst/>
                <a:uLnTx/>
                <a:uFillTx/>
                <a:latin typeface="Avenir Black" panose="02000503020000020003"/>
                <a:ea typeface="Times New Roman" panose="02020603050405020304" pitchFamily="18" charset="0"/>
                <a:cs typeface="Arial" panose="020B0604020202020204" pitchFamily="34" charset="0"/>
              </a:rPr>
              <a:t>Vincent van der Poorten</a:t>
            </a:r>
          </a:p>
          <a:p>
            <a:pPr marL="0" indent="0" eaLnBrk="0" fontAlgn="base" hangingPunct="0">
              <a:spcBef>
                <a:spcPct val="0"/>
              </a:spcBef>
              <a:spcAft>
                <a:spcPct val="30000"/>
              </a:spcAft>
              <a:buNone/>
              <a:defRPr/>
            </a:pPr>
            <a:r>
              <a:rPr lang="en-US" sz="1200" b="1" kern="0" dirty="0">
                <a:solidFill>
                  <a:schemeClr val="accent1"/>
                </a:solidFill>
                <a:latin typeface="Avenir Black" panose="02000503020000020003"/>
                <a:cs typeface="Arial" panose="020B0604020202020204" pitchFamily="34" charset="0"/>
              </a:rPr>
              <a:t>Completed 2 calls</a:t>
            </a:r>
          </a:p>
          <a:p>
            <a:pPr marL="0" indent="0" eaLnBrk="0" fontAlgn="base" hangingPunct="0">
              <a:spcBef>
                <a:spcPct val="0"/>
              </a:spcBef>
              <a:spcAft>
                <a:spcPct val="30000"/>
              </a:spcAft>
              <a:buNone/>
              <a:defRPr/>
            </a:pPr>
            <a:r>
              <a:rPr lang="en-US" sz="1200" kern="0" dirty="0">
                <a:solidFill>
                  <a:schemeClr val="tx2"/>
                </a:solidFill>
                <a:latin typeface="Avenir Black" panose="02000503020000020003"/>
                <a:cs typeface="Arial" panose="020B0604020202020204" pitchFamily="34" charset="0"/>
              </a:rPr>
              <a:t>Including the AHNS Section, Research Division, and ATC Fellows so that more people are aware of IAS and how we can collaborate bidirectionally and do projects with AHNS international members.</a:t>
            </a:r>
            <a:endParaRPr lang="en-US" sz="1200" b="1" kern="0" dirty="0">
              <a:solidFill>
                <a:schemeClr val="accent1"/>
              </a:solidFill>
              <a:latin typeface="Avenir Black" panose="02000503020000020003"/>
              <a:cs typeface="Arial" panose="020B0604020202020204" pitchFamily="34" charset="0"/>
            </a:endParaRPr>
          </a:p>
          <a:p>
            <a:pPr marL="0" indent="0" eaLnBrk="0" fontAlgn="base" hangingPunct="0">
              <a:spcBef>
                <a:spcPct val="0"/>
              </a:spcBef>
              <a:spcAft>
                <a:spcPct val="30000"/>
              </a:spcAft>
              <a:buNone/>
              <a:defRPr/>
            </a:pPr>
            <a:r>
              <a:rPr lang="en-US" sz="1200" b="1" dirty="0">
                <a:solidFill>
                  <a:schemeClr val="accent1"/>
                </a:solidFill>
                <a:latin typeface="Avenir Black" panose="02000503020000020003"/>
              </a:rPr>
              <a:t>Upcoming Plans:</a:t>
            </a:r>
          </a:p>
          <a:p>
            <a:pPr marL="0" indent="0" eaLnBrk="0" fontAlgn="base" hangingPunct="0">
              <a:spcBef>
                <a:spcPct val="0"/>
              </a:spcBef>
              <a:spcAft>
                <a:spcPct val="30000"/>
              </a:spcAft>
              <a:buNone/>
              <a:defRPr/>
            </a:pPr>
            <a:r>
              <a:rPr lang="en-US" sz="1200" i="0" dirty="0">
                <a:solidFill>
                  <a:schemeClr val="tx2"/>
                </a:solidFill>
                <a:effectLst/>
                <a:latin typeface="Avenir Black" panose="02000503020000020003"/>
              </a:rPr>
              <a:t>IAS newsletter 3-4 annual issues, including content from all AHNS Sections.</a:t>
            </a:r>
          </a:p>
          <a:p>
            <a:pPr marL="0" indent="0" eaLnBrk="0" fontAlgn="base" hangingPunct="0">
              <a:spcBef>
                <a:spcPct val="0"/>
              </a:spcBef>
              <a:spcAft>
                <a:spcPct val="30000"/>
              </a:spcAft>
              <a:buNone/>
              <a:defRPr/>
            </a:pPr>
            <a:endParaRPr kumimoji="0" lang="en-US" sz="12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endParaRPr>
          </a:p>
          <a:p>
            <a:pPr eaLnBrk="0" fontAlgn="base" hangingPunct="0">
              <a:spcBef>
                <a:spcPct val="0"/>
              </a:spcBef>
              <a:spcAft>
                <a:spcPct val="30000"/>
              </a:spcAft>
              <a:defRPr/>
            </a:pPr>
            <a:r>
              <a:rPr kumimoji="0" lang="en-US" sz="12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Co-Branded Webinars and Virtual Tumor Board</a:t>
            </a:r>
          </a:p>
          <a:p>
            <a:pPr lvl="1" eaLnBrk="0" fontAlgn="base" hangingPunct="0">
              <a:spcBef>
                <a:spcPct val="0"/>
              </a:spcBef>
              <a:spcAft>
                <a:spcPct val="30000"/>
              </a:spcAft>
              <a:defRPr/>
            </a:pPr>
            <a:r>
              <a:rPr kumimoji="0" lang="en-US" sz="1200" b="0" i="0" u="none" strike="noStrike" kern="0" cap="none" spc="0" normalizeH="0" baseline="0" noProof="0" dirty="0">
                <a:ln>
                  <a:noFill/>
                </a:ln>
                <a:solidFill>
                  <a:srgbClr val="1A1A70"/>
                </a:solidFill>
                <a:effectLst/>
                <a:uLnTx/>
                <a:uFillTx/>
                <a:latin typeface="Avenir Black" panose="02000503020000020003"/>
                <a:ea typeface="Calibri" panose="020F0502020204030204" pitchFamily="34" charset="0"/>
                <a:cs typeface="+mn-cs"/>
              </a:rPr>
              <a:t>Quarterly Zoom/webinars with global regional and sister societies</a:t>
            </a:r>
            <a:endParaRPr lang="en-US" sz="1200" kern="0" noProof="0" dirty="0">
              <a:solidFill>
                <a:srgbClr val="1A1A70"/>
              </a:solidFill>
              <a:latin typeface="Avenir Black" panose="02000503020000020003"/>
              <a:ea typeface="Calibri" panose="020F0502020204030204" pitchFamily="34" charset="0"/>
              <a:cs typeface="+mn-cs"/>
            </a:endParaRPr>
          </a:p>
          <a:p>
            <a:pPr eaLnBrk="0" fontAlgn="base" hangingPunct="0">
              <a:lnSpc>
                <a:spcPct val="120000"/>
              </a:lnSpc>
              <a:spcBef>
                <a:spcPct val="0"/>
              </a:spcBef>
              <a:spcAft>
                <a:spcPct val="30000"/>
              </a:spcAft>
              <a:buClr>
                <a:srgbClr val="3167D3"/>
              </a:buClr>
              <a:buSzPct val="50000"/>
              <a:defRPr/>
            </a:pPr>
            <a:r>
              <a:rPr kumimoji="0" lang="en-US" sz="12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Global research initiative meeting Dr. Stephen Lai, Chair AHNS Research Division </a:t>
            </a:r>
            <a:r>
              <a:rPr kumimoji="0" lang="en-US" sz="1200" i="0" u="none" strike="noStrike" kern="0" cap="none" spc="0" normalizeH="0" baseline="0" noProof="0" dirty="0">
                <a:ln>
                  <a:noFill/>
                </a:ln>
                <a:effectLst/>
                <a:uLnTx/>
                <a:uFillTx/>
                <a:latin typeface="Avenir Black" panose="02000503020000020003"/>
                <a:ea typeface="Calibri" panose="020F0502020204030204" pitchFamily="34" charset="0"/>
                <a:cs typeface="+mn-cs"/>
              </a:rPr>
              <a:t>– what global collaborative options exist for the AHNS and the IAS</a:t>
            </a:r>
            <a:endParaRPr lang="en-US" sz="1350" b="1" kern="0" dirty="0">
              <a:solidFill>
                <a:srgbClr val="3167D3"/>
              </a:solidFill>
              <a:latin typeface="Avenir Black" panose="02000503020000020003"/>
              <a:ea typeface="Calibri" panose="020F0502020204030204" pitchFamily="34" charset="0"/>
              <a:cs typeface="+mn-cs"/>
            </a:endParaRPr>
          </a:p>
          <a:p>
            <a:pPr eaLnBrk="0" fontAlgn="base" hangingPunct="0">
              <a:lnSpc>
                <a:spcPct val="120000"/>
              </a:lnSpc>
              <a:spcBef>
                <a:spcPct val="0"/>
              </a:spcBef>
              <a:spcAft>
                <a:spcPct val="30000"/>
              </a:spcAft>
              <a:buClr>
                <a:srgbClr val="3167D3"/>
              </a:buClr>
              <a:buSzPct val="50000"/>
              <a:defRPr/>
            </a:pPr>
            <a:r>
              <a:rPr lang="en-US" sz="1200" b="1" kern="0" dirty="0">
                <a:solidFill>
                  <a:srgbClr val="3167D3"/>
                </a:solidFill>
                <a:latin typeface="Avenir Black" panose="02000503020000020003"/>
                <a:ea typeface="Calibri" panose="020F0502020204030204" pitchFamily="34" charset="0"/>
                <a:cs typeface="+mn-cs"/>
              </a:rPr>
              <a:t>International Fellows initiatives</a:t>
            </a:r>
          </a:p>
          <a:p>
            <a:pPr marL="342900" lvl="1" indent="0" eaLnBrk="0" fontAlgn="base" hangingPunct="0">
              <a:lnSpc>
                <a:spcPct val="120000"/>
              </a:lnSpc>
              <a:spcBef>
                <a:spcPct val="0"/>
              </a:spcBef>
              <a:spcAft>
                <a:spcPct val="30000"/>
              </a:spcAft>
              <a:buClr>
                <a:srgbClr val="3167D3"/>
              </a:buClr>
              <a:buSzPct val="50000"/>
              <a:buNone/>
              <a:defRPr/>
            </a:pPr>
            <a:r>
              <a:rPr lang="en-US" sz="1200" kern="0" dirty="0">
                <a:latin typeface="Avenir Black" panose="02000503020000020003"/>
                <a:ea typeface="Calibri" panose="020F0502020204030204" pitchFamily="34" charset="0"/>
                <a:cs typeface="+mn-cs"/>
              </a:rPr>
              <a:t>IFI Dr. Omar Karadaghy subgroup in IAS networking event, and 2 webinars a year</a:t>
            </a:r>
          </a:p>
          <a:p>
            <a:pPr lvl="1" eaLnBrk="0" fontAlgn="base" hangingPunct="0">
              <a:lnSpc>
                <a:spcPct val="120000"/>
              </a:lnSpc>
              <a:spcBef>
                <a:spcPct val="0"/>
              </a:spcBef>
              <a:spcAft>
                <a:spcPct val="30000"/>
              </a:spcAft>
              <a:buClr>
                <a:srgbClr val="3167D3"/>
              </a:buClr>
              <a:buSzPct val="50000"/>
              <a:buFont typeface="Courier New" panose="02070309020205020404" pitchFamily="49" charset="0"/>
              <a:buChar char="o"/>
              <a:defRPr/>
            </a:pPr>
            <a:r>
              <a:rPr kumimoji="0" lang="en-US" sz="12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Business/Next meeting in person and virtual IAS at</a:t>
            </a:r>
          </a:p>
          <a:p>
            <a:pPr lvl="1" eaLnBrk="0" fontAlgn="base" hangingPunct="0">
              <a:lnSpc>
                <a:spcPct val="120000"/>
              </a:lnSpc>
              <a:spcBef>
                <a:spcPct val="0"/>
              </a:spcBef>
              <a:spcAft>
                <a:spcPct val="30000"/>
              </a:spcAft>
              <a:buClr>
                <a:srgbClr val="3167D3"/>
              </a:buClr>
              <a:buSzPct val="50000"/>
              <a:buFont typeface="Courier New" panose="02070309020205020404" pitchFamily="49" charset="0"/>
              <a:buChar char="o"/>
              <a:defRPr/>
            </a:pPr>
            <a:r>
              <a:rPr kumimoji="0" lang="en-US" sz="1200" b="1" i="0" u="none" strike="noStrike" kern="0" cap="none" spc="0" normalizeH="0" baseline="0" noProof="0" dirty="0">
                <a:ln>
                  <a:noFill/>
                </a:ln>
                <a:solidFill>
                  <a:srgbClr val="3167D3"/>
                </a:solidFill>
                <a:effectLst/>
                <a:uLnTx/>
                <a:uFillTx/>
                <a:latin typeface="Avenir Black" panose="02000503020000020003"/>
                <a:ea typeface="Calibri" panose="020F0502020204030204" pitchFamily="34" charset="0"/>
                <a:cs typeface="+mn-cs"/>
              </a:rPr>
              <a:t>COSM or International Meeting:</a:t>
            </a:r>
          </a:p>
          <a:p>
            <a:pPr lvl="1" eaLnBrk="0" fontAlgn="base" hangingPunct="0">
              <a:lnSpc>
                <a:spcPct val="120000"/>
              </a:lnSpc>
              <a:spcBef>
                <a:spcPct val="0"/>
              </a:spcBef>
              <a:spcAft>
                <a:spcPct val="30000"/>
              </a:spcAft>
              <a:buClr>
                <a:srgbClr val="3167D3"/>
              </a:buClr>
              <a:buSzPct val="50000"/>
              <a:buFont typeface="Courier New" panose="02070309020205020404" pitchFamily="49" charset="0"/>
              <a:buChar char="o"/>
              <a:defRPr/>
            </a:pPr>
            <a:r>
              <a:rPr kumimoji="0" lang="en-US" sz="1200" i="0" u="none" strike="noStrike" kern="0" cap="none" spc="0" normalizeH="0" baseline="0" noProof="0" dirty="0">
                <a:ln>
                  <a:noFill/>
                </a:ln>
                <a:effectLst/>
                <a:uLnTx/>
                <a:uFillTx/>
                <a:latin typeface="Avenir Black" panose="02000503020000020003"/>
                <a:ea typeface="Calibri" panose="020F0502020204030204" pitchFamily="34" charset="0"/>
                <a:cs typeface="+mn-cs"/>
              </a:rPr>
              <a:t>Organize local interest group mixers or coffee meetings</a:t>
            </a:r>
          </a:p>
          <a:p>
            <a:pPr lvl="1" eaLnBrk="0" fontAlgn="base" hangingPunct="0">
              <a:lnSpc>
                <a:spcPct val="120000"/>
              </a:lnSpc>
              <a:spcBef>
                <a:spcPct val="0"/>
              </a:spcBef>
              <a:spcAft>
                <a:spcPct val="30000"/>
              </a:spcAft>
              <a:buClr>
                <a:srgbClr val="3167D3"/>
              </a:buClr>
              <a:buSzPct val="50000"/>
              <a:buFont typeface="Courier New" panose="02070309020205020404" pitchFamily="49" charset="0"/>
              <a:buChar char="o"/>
              <a:defRPr/>
            </a:pPr>
            <a:r>
              <a:rPr kumimoji="0" lang="en-US" sz="1200" i="0" u="none" strike="noStrike" kern="0" cap="none" spc="0" normalizeH="0" baseline="0" noProof="0" dirty="0">
                <a:ln>
                  <a:noFill/>
                </a:ln>
                <a:effectLst/>
                <a:uLnTx/>
                <a:uFillTx/>
                <a:latin typeface="Avenir Black" panose="02000503020000020003"/>
                <a:ea typeface="Calibri" panose="020F0502020204030204" pitchFamily="34" charset="0"/>
                <a:cs typeface="+mn-cs"/>
              </a:rPr>
              <a:t>during international conferences to facilitate networking and collaboration among attendees.</a:t>
            </a:r>
          </a:p>
          <a:p>
            <a:pPr lvl="1" eaLnBrk="0" fontAlgn="base" hangingPunct="0">
              <a:lnSpc>
                <a:spcPct val="120000"/>
              </a:lnSpc>
              <a:spcBef>
                <a:spcPct val="0"/>
              </a:spcBef>
              <a:spcAft>
                <a:spcPct val="30000"/>
              </a:spcAft>
              <a:buClr>
                <a:srgbClr val="3167D3"/>
              </a:buClr>
              <a:buSzPct val="50000"/>
              <a:buFont typeface="Courier New" panose="02070309020205020404" pitchFamily="49" charset="0"/>
              <a:buChar char="o"/>
              <a:defRPr/>
            </a:pPr>
            <a:r>
              <a:rPr kumimoji="0" lang="en-US" sz="1200" i="0" u="none" strike="noStrike" kern="0" cap="none" spc="0" normalizeH="0" baseline="0" noProof="0" dirty="0">
                <a:ln>
                  <a:noFill/>
                </a:ln>
                <a:effectLst/>
                <a:uLnTx/>
                <a:uFillTx/>
                <a:latin typeface="Avenir Black" panose="02000503020000020003"/>
                <a:ea typeface="Calibri" panose="020F0502020204030204" pitchFamily="34" charset="0"/>
                <a:cs typeface="+mn-cs"/>
              </a:rPr>
              <a:t> Coordinate with the fellow’s group to foster friendships and mentorship opportunities,          serving as a catalyst for future </a:t>
            </a:r>
            <a:r>
              <a:rPr lang="en-US" sz="1200" kern="0" dirty="0">
                <a:latin typeface="Avenir Black" panose="02000503020000020003"/>
                <a:ea typeface="Calibri" panose="020F0502020204030204" pitchFamily="34" charset="0"/>
                <a:cs typeface="+mn-cs"/>
              </a:rPr>
              <a:t>              </a:t>
            </a:r>
            <a:r>
              <a:rPr kumimoji="0" lang="en-US" sz="1200" i="0" u="none" strike="noStrike" kern="0" cap="none" spc="0" normalizeH="0" baseline="0" noProof="0" dirty="0">
                <a:ln>
                  <a:noFill/>
                </a:ln>
                <a:effectLst/>
                <a:uLnTx/>
                <a:uFillTx/>
                <a:latin typeface="Avenir Black" panose="02000503020000020003"/>
                <a:ea typeface="Calibri" panose="020F0502020204030204" pitchFamily="34" charset="0"/>
                <a:cs typeface="+mn-cs"/>
              </a:rPr>
              <a:t>collaborations</a:t>
            </a:r>
            <a:r>
              <a:rPr kumimoji="0" lang="en-US" sz="1350" i="0" u="none" strike="noStrike" kern="0" cap="none" spc="0" normalizeH="0" baseline="0" noProof="0" dirty="0">
                <a:ln>
                  <a:noFill/>
                </a:ln>
                <a:effectLst/>
                <a:uLnTx/>
                <a:uFillTx/>
                <a:latin typeface="Avenir Black" panose="02000503020000020003"/>
                <a:ea typeface="Calibri" panose="020F0502020204030204" pitchFamily="34" charset="0"/>
                <a:cs typeface="+mn-cs"/>
              </a:rPr>
              <a:t>.</a:t>
            </a:r>
          </a:p>
        </p:txBody>
      </p:sp>
    </p:spTree>
    <p:extLst>
      <p:ext uri="{BB962C8B-B14F-4D97-AF65-F5344CB8AC3E}">
        <p14:creationId xmlns:p14="http://schemas.microsoft.com/office/powerpoint/2010/main" val="3951825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509-A1DE-90F9-DAA6-1F4AFAC12767}"/>
              </a:ext>
            </a:extLst>
          </p:cNvPr>
          <p:cNvSpPr>
            <a:spLocks noGrp="1"/>
          </p:cNvSpPr>
          <p:nvPr>
            <p:ph type="title"/>
          </p:nvPr>
        </p:nvSpPr>
        <p:spPr>
          <a:xfrm>
            <a:off x="645659" y="842167"/>
            <a:ext cx="7886700" cy="2852737"/>
          </a:xfrm>
        </p:spPr>
        <p:txBody>
          <a:bodyPr/>
          <a:lstStyle/>
          <a:p>
            <a:r>
              <a:rPr lang="en-US" dirty="0"/>
              <a:t>AHNS EDUCATION DIVISION</a:t>
            </a:r>
          </a:p>
        </p:txBody>
      </p:sp>
      <p:sp>
        <p:nvSpPr>
          <p:cNvPr id="3" name="Text Placeholder 2">
            <a:extLst>
              <a:ext uri="{FF2B5EF4-FFF2-40B4-BE49-F238E27FC236}">
                <a16:creationId xmlns:a16="http://schemas.microsoft.com/office/drawing/2014/main" id="{9C08E81F-349D-48D2-9ABA-E34706CC36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0145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9171C2A-C4A1-E4EB-4453-CFC41662B755}"/>
              </a:ext>
            </a:extLst>
          </p:cNvPr>
          <p:cNvSpPr>
            <a:spLocks noGrp="1" noChangeArrowheads="1"/>
          </p:cNvSpPr>
          <p:nvPr>
            <p:ph type="ctrTitle"/>
          </p:nvPr>
        </p:nvSpPr>
        <p:spPr>
          <a:xfrm>
            <a:off x="-3175" y="1073693"/>
            <a:ext cx="9144000" cy="1503362"/>
          </a:xfrm>
        </p:spPr>
        <p:txBody>
          <a:bodyPr/>
          <a:lstStyle/>
          <a:p>
            <a:pPr eaLnBrk="1" hangingPunct="1"/>
            <a:r>
              <a:rPr lang="en-US" altLang="en-US" b="1" dirty="0">
                <a:solidFill>
                  <a:schemeClr val="accent1"/>
                </a:solidFill>
                <a:latin typeface="Calibri" panose="020F0502020204030204" pitchFamily="34" charset="0"/>
              </a:rPr>
              <a:t>Head and Neck US Course</a:t>
            </a:r>
          </a:p>
        </p:txBody>
      </p:sp>
      <p:sp>
        <p:nvSpPr>
          <p:cNvPr id="4099" name="Rectangle 4">
            <a:extLst>
              <a:ext uri="{FF2B5EF4-FFF2-40B4-BE49-F238E27FC236}">
                <a16:creationId xmlns:a16="http://schemas.microsoft.com/office/drawing/2014/main" id="{43D69A6E-B88E-B91E-239A-8072DBBDD690}"/>
              </a:ext>
            </a:extLst>
          </p:cNvPr>
          <p:cNvSpPr>
            <a:spLocks noGrp="1" noChangeArrowheads="1"/>
          </p:cNvSpPr>
          <p:nvPr>
            <p:ph type="subTitle" idx="1"/>
          </p:nvPr>
        </p:nvSpPr>
        <p:spPr>
          <a:xfrm>
            <a:off x="228600" y="2459967"/>
            <a:ext cx="8839200" cy="4191000"/>
          </a:xfrm>
        </p:spPr>
        <p:txBody>
          <a:bodyPr/>
          <a:lstStyle/>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ACS Exported course: Thyroid, Parathyroid and Neck US</a:t>
            </a:r>
          </a:p>
          <a:p>
            <a:pPr algn="l">
              <a:spcBef>
                <a:spcPct val="0"/>
              </a:spcBef>
            </a:pPr>
            <a:r>
              <a:rPr lang="en-US" altLang="en-US" sz="2800" b="1" i="1" dirty="0">
                <a:latin typeface="Calibri" panose="020F0502020204030204" pitchFamily="34" charset="0"/>
                <a:ea typeface="Times New Roman" panose="02020603050405020304" pitchFamily="18" charset="0"/>
                <a:cs typeface="Arial" panose="020B0604020202020204" pitchFamily="34" charset="0"/>
              </a:rPr>
              <a:t>	Discontinued by AAOHNSF Edu Division</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AHNS new home</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 Offered at AHNS 2019 </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 Run by AHNS at AAOHNSF 2023- profit	</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Offering in 2025 in New Orleans as </a:t>
            </a:r>
            <a:r>
              <a:rPr lang="en-US" altLang="en-US" sz="2800" b="1" dirty="0" err="1">
                <a:latin typeface="Calibri" panose="020F0502020204030204" pitchFamily="34" charset="0"/>
                <a:ea typeface="Times New Roman" panose="02020603050405020304" pitchFamily="18" charset="0"/>
                <a:cs typeface="Arial" panose="020B0604020202020204" pitchFamily="34" charset="0"/>
              </a:rPr>
              <a:t>qn</a:t>
            </a:r>
            <a:r>
              <a:rPr lang="en-US" altLang="en-US" sz="2800" b="1" dirty="0">
                <a:latin typeface="Calibri" panose="020F0502020204030204" pitchFamily="34" charset="0"/>
                <a:ea typeface="Times New Roman" panose="02020603050405020304" pitchFamily="18" charset="0"/>
                <a:cs typeface="Arial" panose="020B0604020202020204" pitchFamily="34" charset="0"/>
              </a:rPr>
              <a:t> AHNS product</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-Fellow curriculum</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-Certificate of Participation</a:t>
            </a:r>
            <a:endParaRPr lang="en-US" altLang="en-US" sz="2800" b="1" dirty="0">
              <a:ea typeface="Times New Roman" panose="02020603050405020304" pitchFamily="18" charset="0"/>
              <a:cs typeface="Arial" panose="020B0604020202020204" pitchFamily="34"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extLst>
      <p:ext uri="{BB962C8B-B14F-4D97-AF65-F5344CB8AC3E}">
        <p14:creationId xmlns:p14="http://schemas.microsoft.com/office/powerpoint/2010/main" val="628203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9171C2A-C4A1-E4EB-4453-CFC41662B755}"/>
              </a:ext>
            </a:extLst>
          </p:cNvPr>
          <p:cNvSpPr>
            <a:spLocks noGrp="1" noChangeArrowheads="1"/>
          </p:cNvSpPr>
          <p:nvPr>
            <p:ph type="ctrTitle"/>
          </p:nvPr>
        </p:nvSpPr>
        <p:spPr>
          <a:xfrm>
            <a:off x="-3175" y="1073693"/>
            <a:ext cx="9144000" cy="1503362"/>
          </a:xfrm>
        </p:spPr>
        <p:txBody>
          <a:bodyPr/>
          <a:lstStyle/>
          <a:p>
            <a:pPr eaLnBrk="1" hangingPunct="1"/>
            <a:r>
              <a:rPr lang="en-US" altLang="en-US" b="1" dirty="0">
                <a:solidFill>
                  <a:schemeClr val="accent1"/>
                </a:solidFill>
                <a:latin typeface="Calibri" panose="020F0502020204030204" pitchFamily="34" charset="0"/>
              </a:rPr>
              <a:t>Webinar Process</a:t>
            </a:r>
          </a:p>
        </p:txBody>
      </p:sp>
      <p:sp>
        <p:nvSpPr>
          <p:cNvPr id="4099" name="Rectangle 4">
            <a:extLst>
              <a:ext uri="{FF2B5EF4-FFF2-40B4-BE49-F238E27FC236}">
                <a16:creationId xmlns:a16="http://schemas.microsoft.com/office/drawing/2014/main" id="{43D69A6E-B88E-B91E-239A-8072DBBDD690}"/>
              </a:ext>
            </a:extLst>
          </p:cNvPr>
          <p:cNvSpPr>
            <a:spLocks noGrp="1" noChangeArrowheads="1"/>
          </p:cNvSpPr>
          <p:nvPr>
            <p:ph type="subTitle" idx="1"/>
          </p:nvPr>
        </p:nvSpPr>
        <p:spPr>
          <a:xfrm>
            <a:off x="228600" y="2459967"/>
            <a:ext cx="8839200" cy="4191000"/>
          </a:xfrm>
        </p:spPr>
        <p:txBody>
          <a:bodyPr/>
          <a:lstStyle/>
          <a:p>
            <a:pPr algn="l">
              <a:spcBef>
                <a:spcPct val="0"/>
              </a:spcBef>
            </a:pPr>
            <a:r>
              <a:rPr lang="en-US" altLang="en-US" sz="2400" b="1" dirty="0">
                <a:latin typeface="Calibri" panose="020F0502020204030204" pitchFamily="34" charset="0"/>
                <a:ea typeface="Times New Roman" panose="02020603050405020304" pitchFamily="18" charset="0"/>
                <a:cs typeface="Arial" panose="020B0604020202020204" pitchFamily="34" charset="0"/>
              </a:rPr>
              <a:t>New Guidelines developed 2022</a:t>
            </a:r>
          </a:p>
          <a:p>
            <a:pPr algn="l">
              <a:spcBef>
                <a:spcPct val="0"/>
              </a:spcBef>
            </a:pPr>
            <a:r>
              <a:rPr lang="en-US" altLang="en-US" sz="2400" b="1" dirty="0">
                <a:latin typeface="Calibri" panose="020F0502020204030204" pitchFamily="34" charset="0"/>
                <a:ea typeface="Times New Roman" panose="02020603050405020304" pitchFamily="18" charset="0"/>
                <a:cs typeface="Arial" panose="020B0604020202020204" pitchFamily="34" charset="0"/>
              </a:rPr>
              <a:t>		-Activity Planning Worksheet</a:t>
            </a:r>
          </a:p>
          <a:p>
            <a:pPr algn="l">
              <a:spcBef>
                <a:spcPct val="0"/>
              </a:spcBef>
            </a:pPr>
            <a:r>
              <a:rPr lang="en-US" altLang="en-US" sz="2400" b="1" dirty="0">
                <a:latin typeface="Calibri" panose="020F0502020204030204" pitchFamily="34" charset="0"/>
                <a:ea typeface="Times New Roman" panose="02020603050405020304" pitchFamily="18" charset="0"/>
                <a:cs typeface="Arial" panose="020B0604020202020204" pitchFamily="34" charset="0"/>
              </a:rPr>
              <a:t>		-ABMS/MOC competencies</a:t>
            </a:r>
          </a:p>
          <a:p>
            <a:pPr algn="l">
              <a:spcBef>
                <a:spcPct val="0"/>
              </a:spcBef>
            </a:pPr>
            <a:r>
              <a:rPr lang="en-US" altLang="en-US" sz="2400" b="1" dirty="0">
                <a:latin typeface="Calibri" panose="020F0502020204030204" pitchFamily="34" charset="0"/>
                <a:ea typeface="Times New Roman" panose="02020603050405020304" pitchFamily="18" charset="0"/>
                <a:cs typeface="Arial" panose="020B0604020202020204" pitchFamily="34" charset="0"/>
              </a:rPr>
              <a:t>		-Audience, Topic, Format, Faculty, Representation, 		Timing, Timeline</a:t>
            </a:r>
          </a:p>
          <a:p>
            <a:pPr algn="l">
              <a:spcBef>
                <a:spcPct val="0"/>
              </a:spcBef>
            </a:pPr>
            <a:r>
              <a:rPr lang="en-US" altLang="en-US" sz="2400" b="1" dirty="0">
                <a:latin typeface="Calibri" panose="020F0502020204030204" pitchFamily="34" charset="0"/>
                <a:ea typeface="Times New Roman" panose="02020603050405020304" pitchFamily="18" charset="0"/>
                <a:cs typeface="Arial" panose="020B0604020202020204" pitchFamily="34" charset="0"/>
              </a:rPr>
              <a:t>Twice a month</a:t>
            </a:r>
          </a:p>
          <a:p>
            <a:pPr algn="l">
              <a:spcBef>
                <a:spcPct val="0"/>
              </a:spcBef>
            </a:pPr>
            <a:r>
              <a:rPr lang="en-US" altLang="en-US" sz="2400" b="1" dirty="0">
                <a:latin typeface="Calibri" panose="020F0502020204030204" pitchFamily="34" charset="0"/>
                <a:ea typeface="Times New Roman" panose="02020603050405020304" pitchFamily="18" charset="0"/>
                <a:cs typeface="Arial" panose="020B0604020202020204" pitchFamily="34" charset="0"/>
              </a:rPr>
              <a:t>Tumor boards twice a month</a:t>
            </a:r>
            <a:endParaRPr lang="en-US" altLang="en-US" sz="2400" b="1" dirty="0">
              <a:ea typeface="Times New Roman" panose="02020603050405020304" pitchFamily="18" charset="0"/>
              <a:cs typeface="Arial" panose="020B0604020202020204" pitchFamily="34"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extLst>
      <p:ext uri="{BB962C8B-B14F-4D97-AF65-F5344CB8AC3E}">
        <p14:creationId xmlns:p14="http://schemas.microsoft.com/office/powerpoint/2010/main" val="138061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pic>
        <p:nvPicPr>
          <p:cNvPr id="3" name="Picture 2">
            <a:extLst>
              <a:ext uri="{FF2B5EF4-FFF2-40B4-BE49-F238E27FC236}">
                <a16:creationId xmlns:a16="http://schemas.microsoft.com/office/drawing/2014/main" id="{426A4766-B6E6-7107-2DD6-DE7B53366419}"/>
              </a:ext>
            </a:extLst>
          </p:cNvPr>
          <p:cNvPicPr>
            <a:picLocks noChangeAspect="1"/>
          </p:cNvPicPr>
          <p:nvPr/>
        </p:nvPicPr>
        <p:blipFill>
          <a:blip r:embed="rId4"/>
          <a:stretch>
            <a:fillRect/>
          </a:stretch>
        </p:blipFill>
        <p:spPr>
          <a:xfrm>
            <a:off x="0" y="1925414"/>
            <a:ext cx="9144000" cy="4710545"/>
          </a:xfrm>
          <a:prstGeom prst="rect">
            <a:avLst/>
          </a:prstGeom>
        </p:spPr>
      </p:pic>
      <p:sp>
        <p:nvSpPr>
          <p:cNvPr id="8" name="Rectangle 3">
            <a:extLst>
              <a:ext uri="{FF2B5EF4-FFF2-40B4-BE49-F238E27FC236}">
                <a16:creationId xmlns:a16="http://schemas.microsoft.com/office/drawing/2014/main" id="{A5E8FB53-E90C-EBA4-9516-438C90C6F445}"/>
              </a:ext>
            </a:extLst>
          </p:cNvPr>
          <p:cNvSpPr>
            <a:spLocks noGrp="1" noChangeArrowheads="1"/>
          </p:cNvSpPr>
          <p:nvPr>
            <p:ph type="ctrTitle"/>
          </p:nvPr>
        </p:nvSpPr>
        <p:spPr>
          <a:xfrm>
            <a:off x="-3175" y="1073693"/>
            <a:ext cx="9144000" cy="831307"/>
          </a:xfrm>
        </p:spPr>
        <p:txBody>
          <a:bodyPr/>
          <a:lstStyle/>
          <a:p>
            <a:pPr eaLnBrk="1" hangingPunct="1"/>
            <a:r>
              <a:rPr lang="en-US" altLang="en-US" b="1" dirty="0">
                <a:solidFill>
                  <a:schemeClr val="accent1"/>
                </a:solidFill>
                <a:latin typeface="Calibri" panose="020F0502020204030204" pitchFamily="34" charset="0"/>
              </a:rPr>
              <a:t>2023</a:t>
            </a:r>
          </a:p>
        </p:txBody>
      </p:sp>
    </p:spTree>
    <p:extLst>
      <p:ext uri="{BB962C8B-B14F-4D97-AF65-F5344CB8AC3E}">
        <p14:creationId xmlns:p14="http://schemas.microsoft.com/office/powerpoint/2010/main" val="1672111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pic>
        <p:nvPicPr>
          <p:cNvPr id="2" name="Picture 1">
            <a:extLst>
              <a:ext uri="{FF2B5EF4-FFF2-40B4-BE49-F238E27FC236}">
                <a16:creationId xmlns:a16="http://schemas.microsoft.com/office/drawing/2014/main" id="{69D3E6ED-7632-DCC8-FD52-58CCC63556AE}"/>
              </a:ext>
            </a:extLst>
          </p:cNvPr>
          <p:cNvPicPr>
            <a:picLocks noChangeAspect="1"/>
          </p:cNvPicPr>
          <p:nvPr/>
        </p:nvPicPr>
        <p:blipFill>
          <a:blip r:embed="rId4"/>
          <a:stretch>
            <a:fillRect/>
          </a:stretch>
        </p:blipFill>
        <p:spPr>
          <a:xfrm>
            <a:off x="0" y="1564105"/>
            <a:ext cx="9144000" cy="5293895"/>
          </a:xfrm>
          <a:prstGeom prst="rect">
            <a:avLst/>
          </a:prstGeom>
        </p:spPr>
      </p:pic>
      <p:sp>
        <p:nvSpPr>
          <p:cNvPr id="5" name="Rectangle 3">
            <a:extLst>
              <a:ext uri="{FF2B5EF4-FFF2-40B4-BE49-F238E27FC236}">
                <a16:creationId xmlns:a16="http://schemas.microsoft.com/office/drawing/2014/main" id="{01790DB3-D0D2-1DA7-85B2-3E310FFD3A8F}"/>
              </a:ext>
            </a:extLst>
          </p:cNvPr>
          <p:cNvSpPr>
            <a:spLocks noGrp="1" noChangeArrowheads="1"/>
          </p:cNvSpPr>
          <p:nvPr>
            <p:ph type="ctrTitle"/>
          </p:nvPr>
        </p:nvSpPr>
        <p:spPr>
          <a:xfrm>
            <a:off x="-191814" y="796816"/>
            <a:ext cx="9144000" cy="1012950"/>
          </a:xfrm>
        </p:spPr>
        <p:txBody>
          <a:bodyPr/>
          <a:lstStyle/>
          <a:p>
            <a:pPr eaLnBrk="1" hangingPunct="1"/>
            <a:r>
              <a:rPr lang="en-US" altLang="en-US" b="1" dirty="0">
                <a:solidFill>
                  <a:schemeClr val="accent1"/>
                </a:solidFill>
                <a:latin typeface="Calibri" panose="020F0502020204030204" pitchFamily="34" charset="0"/>
              </a:rPr>
              <a:t>2024</a:t>
            </a:r>
          </a:p>
        </p:txBody>
      </p:sp>
    </p:spTree>
    <p:extLst>
      <p:ext uri="{BB962C8B-B14F-4D97-AF65-F5344CB8AC3E}">
        <p14:creationId xmlns:p14="http://schemas.microsoft.com/office/powerpoint/2010/main" val="197838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
        <p:nvSpPr>
          <p:cNvPr id="5" name="Rectangle 3">
            <a:extLst>
              <a:ext uri="{FF2B5EF4-FFF2-40B4-BE49-F238E27FC236}">
                <a16:creationId xmlns:a16="http://schemas.microsoft.com/office/drawing/2014/main" id="{01790DB3-D0D2-1DA7-85B2-3E310FFD3A8F}"/>
              </a:ext>
            </a:extLst>
          </p:cNvPr>
          <p:cNvSpPr>
            <a:spLocks noGrp="1" noChangeArrowheads="1"/>
          </p:cNvSpPr>
          <p:nvPr>
            <p:ph type="ctrTitle"/>
          </p:nvPr>
        </p:nvSpPr>
        <p:spPr>
          <a:xfrm>
            <a:off x="-191814" y="796816"/>
            <a:ext cx="9144000" cy="1012950"/>
          </a:xfrm>
        </p:spPr>
        <p:txBody>
          <a:bodyPr/>
          <a:lstStyle/>
          <a:p>
            <a:pPr eaLnBrk="1" hangingPunct="1"/>
            <a:r>
              <a:rPr lang="en-US" altLang="en-US" b="1" dirty="0">
                <a:solidFill>
                  <a:schemeClr val="accent1"/>
                </a:solidFill>
                <a:latin typeface="Calibri" panose="020F0502020204030204" pitchFamily="34" charset="0"/>
              </a:rPr>
              <a:t>Top You Tube Views</a:t>
            </a:r>
          </a:p>
        </p:txBody>
      </p:sp>
      <p:pic>
        <p:nvPicPr>
          <p:cNvPr id="4" name="Picture 3">
            <a:extLst>
              <a:ext uri="{FF2B5EF4-FFF2-40B4-BE49-F238E27FC236}">
                <a16:creationId xmlns:a16="http://schemas.microsoft.com/office/drawing/2014/main" id="{421AFB2E-053C-B9BC-9E57-3C8DC0410915}"/>
              </a:ext>
            </a:extLst>
          </p:cNvPr>
          <p:cNvPicPr>
            <a:picLocks noChangeAspect="1"/>
          </p:cNvPicPr>
          <p:nvPr/>
        </p:nvPicPr>
        <p:blipFill>
          <a:blip r:embed="rId4"/>
          <a:stretch>
            <a:fillRect/>
          </a:stretch>
        </p:blipFill>
        <p:spPr>
          <a:xfrm>
            <a:off x="342900" y="2635250"/>
            <a:ext cx="8458200" cy="1587500"/>
          </a:xfrm>
          <a:prstGeom prst="rect">
            <a:avLst/>
          </a:prstGeom>
        </p:spPr>
      </p:pic>
    </p:spTree>
    <p:extLst>
      <p:ext uri="{BB962C8B-B14F-4D97-AF65-F5344CB8AC3E}">
        <p14:creationId xmlns:p14="http://schemas.microsoft.com/office/powerpoint/2010/main" val="182701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7E7E-89B7-384D-5D00-688CFB7AF7E7}"/>
              </a:ext>
            </a:extLst>
          </p:cNvPr>
          <p:cNvSpPr>
            <a:spLocks noGrp="1"/>
          </p:cNvSpPr>
          <p:nvPr>
            <p:ph type="ctrTitle"/>
          </p:nvPr>
        </p:nvSpPr>
        <p:spPr>
          <a:xfrm>
            <a:off x="1447800" y="1030287"/>
            <a:ext cx="5334000" cy="646113"/>
          </a:xfrm>
        </p:spPr>
        <p:txBody>
          <a:bodyPr/>
          <a:lstStyle/>
          <a:p>
            <a:pPr>
              <a:defRPr/>
            </a:pPr>
            <a:r>
              <a:rPr lang="en-US" b="1" dirty="0">
                <a:solidFill>
                  <a:schemeClr val="tx2">
                    <a:lumMod val="60000"/>
                    <a:lumOff val="40000"/>
                  </a:schemeClr>
                </a:solidFill>
                <a:latin typeface="Calibri" panose="020F0502020204030204" pitchFamily="34" charset="0"/>
                <a:cs typeface="Calibri" panose="020F0502020204030204" pitchFamily="34" charset="0"/>
              </a:rPr>
              <a:t>Advanced Training Council</a:t>
            </a:r>
            <a:endParaRPr lang="en-US" dirty="0"/>
          </a:p>
        </p:txBody>
      </p:sp>
      <p:sp>
        <p:nvSpPr>
          <p:cNvPr id="6148" name="TextBox 4">
            <a:extLst>
              <a:ext uri="{FF2B5EF4-FFF2-40B4-BE49-F238E27FC236}">
                <a16:creationId xmlns:a16="http://schemas.microsoft.com/office/drawing/2014/main" id="{2BF6EA2C-9C5B-3F80-B576-D36C0DBEE798}"/>
              </a:ext>
            </a:extLst>
          </p:cNvPr>
          <p:cNvSpPr txBox="1">
            <a:spLocks noChangeArrowheads="1"/>
          </p:cNvSpPr>
          <p:nvPr/>
        </p:nvSpPr>
        <p:spPr bwMode="auto">
          <a:xfrm>
            <a:off x="381000" y="2286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600" b="1" dirty="0">
                <a:solidFill>
                  <a:schemeClr val="accent2"/>
                </a:solidFill>
                <a:latin typeface="Calibri" panose="020F0502020204030204" pitchFamily="34" charset="0"/>
              </a:rPr>
              <a:t>2024 AHNS Business Meeting </a:t>
            </a:r>
          </a:p>
        </p:txBody>
      </p:sp>
      <p:sp>
        <p:nvSpPr>
          <p:cNvPr id="5" name="TextBox 4">
            <a:extLst>
              <a:ext uri="{FF2B5EF4-FFF2-40B4-BE49-F238E27FC236}">
                <a16:creationId xmlns:a16="http://schemas.microsoft.com/office/drawing/2014/main" id="{61634FD2-7542-3F0F-40E0-B51AA5500878}"/>
              </a:ext>
            </a:extLst>
          </p:cNvPr>
          <p:cNvSpPr txBox="1"/>
          <p:nvPr/>
        </p:nvSpPr>
        <p:spPr>
          <a:xfrm>
            <a:off x="419100" y="2057400"/>
            <a:ext cx="8610600" cy="3354765"/>
          </a:xfrm>
          <a:prstGeom prst="rect">
            <a:avLst/>
          </a:prstGeom>
          <a:noFill/>
        </p:spPr>
        <p:txBody>
          <a:bodyPr>
            <a:spAutoFit/>
          </a:bodyPr>
          <a:lstStyle/>
          <a:p>
            <a:pPr marL="457200" indent="-457200">
              <a:spcBef>
                <a:spcPts val="0"/>
              </a:spcBef>
              <a:spcAft>
                <a:spcPts val="600"/>
              </a:spcAft>
              <a:buFont typeface="Arial" panose="020B0604020202020204" pitchFamily="34" charset="0"/>
              <a:buChar char="•"/>
              <a:defRPr/>
            </a:pPr>
            <a:r>
              <a:rPr lang="en-US" sz="2400" dirty="0">
                <a:latin typeface="Arial Nova" panose="020B0504020202020204" pitchFamily="34" charset="0"/>
              </a:rPr>
              <a:t>2 new Head and Neck Fellowships approved – Baylor University, </a:t>
            </a:r>
            <a:r>
              <a:rPr lang="en-US" sz="2400">
                <a:latin typeface="Arial Nova" panose="020B0504020202020204" pitchFamily="34" charset="0"/>
              </a:rPr>
              <a:t>Sarah Cannon</a:t>
            </a:r>
            <a:endParaRPr lang="en-US" sz="2400" dirty="0">
              <a:latin typeface="Arial Nova" panose="020B0504020202020204" pitchFamily="34" charset="0"/>
            </a:endParaRPr>
          </a:p>
          <a:p>
            <a:pPr marL="457200" indent="-457200">
              <a:spcBef>
                <a:spcPts val="0"/>
              </a:spcBef>
              <a:spcAft>
                <a:spcPts val="600"/>
              </a:spcAft>
              <a:buFont typeface="Arial" panose="020B0604020202020204" pitchFamily="34" charset="0"/>
              <a:buChar char="•"/>
              <a:defRPr/>
            </a:pPr>
            <a:r>
              <a:rPr lang="en-US" sz="2400" dirty="0">
                <a:latin typeface="Arial Nova" panose="020B0504020202020204" pitchFamily="34" charset="0"/>
              </a:rPr>
              <a:t>11 Re-accreditation Site Visits completed this year</a:t>
            </a:r>
          </a:p>
          <a:p>
            <a:pPr marL="457200" indent="-457200">
              <a:spcBef>
                <a:spcPts val="0"/>
              </a:spcBef>
              <a:spcAft>
                <a:spcPts val="600"/>
              </a:spcAft>
              <a:buFont typeface="Arial" panose="020B0604020202020204" pitchFamily="34" charset="0"/>
              <a:buChar char="•"/>
              <a:defRPr/>
            </a:pPr>
            <a:r>
              <a:rPr lang="en-US" sz="2400" dirty="0">
                <a:latin typeface="Arial Nova" panose="020B0504020202020204" pitchFamily="34" charset="0"/>
              </a:rPr>
              <a:t>9 Programs Re-Accredited (+2 pending review)</a:t>
            </a:r>
          </a:p>
          <a:p>
            <a:pPr marL="457200" indent="-457200">
              <a:spcBef>
                <a:spcPts val="0"/>
              </a:spcBef>
              <a:spcAft>
                <a:spcPts val="600"/>
              </a:spcAft>
              <a:buFont typeface="Arial" panose="020B0604020202020204" pitchFamily="34" charset="0"/>
              <a:buChar char="•"/>
              <a:defRPr/>
            </a:pPr>
            <a:r>
              <a:rPr lang="en-US" sz="2400" dirty="0">
                <a:latin typeface="Arial Nova" panose="020B0504020202020204" pitchFamily="34" charset="0"/>
              </a:rPr>
              <a:t>5 new Program Directors approved – University of Pittsburgh, University of Washington, Cleveland Clinic, Henry Ford Health, University of Oklahoma</a:t>
            </a:r>
          </a:p>
          <a:p>
            <a:pPr marL="457200" indent="-457200">
              <a:spcBef>
                <a:spcPts val="0"/>
              </a:spcBef>
              <a:spcAft>
                <a:spcPts val="600"/>
              </a:spcAft>
              <a:buFont typeface="Arial" panose="020B0604020202020204" pitchFamily="34" charset="0"/>
              <a:buChar char="•"/>
              <a:defRPr/>
            </a:pPr>
            <a:r>
              <a:rPr lang="en-US" sz="2400" dirty="0">
                <a:latin typeface="Arial Nova" panose="020B0504020202020204" pitchFamily="34" charset="0"/>
              </a:rPr>
              <a:t>New AHNS-built Case Log System launched for FY2023</a:t>
            </a:r>
          </a:p>
        </p:txBody>
      </p:sp>
    </p:spTree>
    <p:extLst>
      <p:ext uri="{BB962C8B-B14F-4D97-AF65-F5344CB8AC3E}">
        <p14:creationId xmlns:p14="http://schemas.microsoft.com/office/powerpoint/2010/main" val="46962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F00676-FDA0-49DD-FD6C-63924E56EA7D}"/>
              </a:ext>
            </a:extLst>
          </p:cNvPr>
          <p:cNvSpPr txBox="1">
            <a:spLocks noChangeArrowheads="1"/>
          </p:cNvSpPr>
          <p:nvPr/>
        </p:nvSpPr>
        <p:spPr bwMode="gray">
          <a:xfrm>
            <a:off x="1676400" y="1831974"/>
            <a:ext cx="5791200" cy="457200"/>
          </a:xfrm>
          <a:prstGeom prst="rect">
            <a:avLst/>
          </a:prstGeom>
          <a:noFill/>
          <a:ln>
            <a:noFill/>
          </a:ln>
        </p:spPr>
        <p:txBody>
          <a:bodyPr/>
          <a:lstStyle>
            <a:lvl1pPr marL="0" indent="0" algn="ctr" rtl="0" eaLnBrk="0" fontAlgn="base" hangingPunct="0">
              <a:lnSpc>
                <a:spcPct val="90000"/>
              </a:lnSpc>
              <a:spcBef>
                <a:spcPct val="30000"/>
              </a:spcBef>
              <a:spcAft>
                <a:spcPct val="30000"/>
              </a:spcAft>
              <a:buFont typeface="Wingdings" panose="05000000000000000000"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anose="05020102010507070707" pitchFamily="18"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anose="05000000000000000000"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anose="05020102010507070707" pitchFamily="18"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anose="05000000000000000000"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a:defRPr/>
            </a:pPr>
            <a:r>
              <a:rPr lang="en-US" altLang="en-US" sz="2400" b="1" kern="0" dirty="0"/>
              <a:t>Upcoming Re-Accreditation Site Visits</a:t>
            </a:r>
          </a:p>
        </p:txBody>
      </p:sp>
      <p:sp>
        <p:nvSpPr>
          <p:cNvPr id="2" name="Title 1">
            <a:extLst>
              <a:ext uri="{FF2B5EF4-FFF2-40B4-BE49-F238E27FC236}">
                <a16:creationId xmlns:a16="http://schemas.microsoft.com/office/drawing/2014/main" id="{79717E7E-89B7-384D-5D00-688CFB7AF7E7}"/>
              </a:ext>
            </a:extLst>
          </p:cNvPr>
          <p:cNvSpPr>
            <a:spLocks noGrp="1"/>
          </p:cNvSpPr>
          <p:nvPr>
            <p:ph type="ctrTitle"/>
          </p:nvPr>
        </p:nvSpPr>
        <p:spPr>
          <a:xfrm>
            <a:off x="1447800" y="1030287"/>
            <a:ext cx="5334000" cy="646113"/>
          </a:xfrm>
        </p:spPr>
        <p:txBody>
          <a:bodyPr/>
          <a:lstStyle/>
          <a:p>
            <a:pPr>
              <a:defRPr/>
            </a:pPr>
            <a:r>
              <a:rPr lang="en-US" b="1" dirty="0">
                <a:solidFill>
                  <a:schemeClr val="tx2">
                    <a:lumMod val="60000"/>
                    <a:lumOff val="40000"/>
                  </a:schemeClr>
                </a:solidFill>
                <a:latin typeface="Calibri" panose="020F0502020204030204" pitchFamily="34" charset="0"/>
                <a:cs typeface="Calibri" panose="020F0502020204030204" pitchFamily="34" charset="0"/>
              </a:rPr>
              <a:t>Advanced Training Council</a:t>
            </a:r>
            <a:endParaRPr lang="en-US" dirty="0"/>
          </a:p>
        </p:txBody>
      </p:sp>
      <p:sp>
        <p:nvSpPr>
          <p:cNvPr id="6148" name="TextBox 4">
            <a:extLst>
              <a:ext uri="{FF2B5EF4-FFF2-40B4-BE49-F238E27FC236}">
                <a16:creationId xmlns:a16="http://schemas.microsoft.com/office/drawing/2014/main" id="{2BF6EA2C-9C5B-3F80-B576-D36C0DBEE798}"/>
              </a:ext>
            </a:extLst>
          </p:cNvPr>
          <p:cNvSpPr txBox="1">
            <a:spLocks noChangeArrowheads="1"/>
          </p:cNvSpPr>
          <p:nvPr/>
        </p:nvSpPr>
        <p:spPr bwMode="auto">
          <a:xfrm>
            <a:off x="381000" y="2286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600" b="1" dirty="0">
                <a:solidFill>
                  <a:schemeClr val="accent2"/>
                </a:solidFill>
                <a:latin typeface="Calibri" panose="020F0502020204030204" pitchFamily="34" charset="0"/>
              </a:rPr>
              <a:t>2024 AHNS Business Meeting </a:t>
            </a:r>
          </a:p>
        </p:txBody>
      </p:sp>
      <p:sp>
        <p:nvSpPr>
          <p:cNvPr id="3" name="TextBox 2">
            <a:extLst>
              <a:ext uri="{FF2B5EF4-FFF2-40B4-BE49-F238E27FC236}">
                <a16:creationId xmlns:a16="http://schemas.microsoft.com/office/drawing/2014/main" id="{2AE881DC-EDA5-FCC3-B777-A5EF48445A5D}"/>
              </a:ext>
            </a:extLst>
          </p:cNvPr>
          <p:cNvSpPr txBox="1"/>
          <p:nvPr/>
        </p:nvSpPr>
        <p:spPr>
          <a:xfrm>
            <a:off x="1981200" y="2462819"/>
            <a:ext cx="5299849" cy="3785652"/>
          </a:xfrm>
          <a:prstGeom prst="rect">
            <a:avLst/>
          </a:prstGeom>
          <a:noFill/>
        </p:spPr>
        <p:txBody>
          <a:bodyPr wrap="none" rtlCol="0">
            <a:spAutoFit/>
          </a:bodyPr>
          <a:lstStyle/>
          <a:p>
            <a:r>
              <a:rPr lang="en-US" sz="2400" dirty="0">
                <a:latin typeface="Arial Nova" panose="020B0504020202020204" pitchFamily="34" charset="0"/>
              </a:rPr>
              <a:t>Mass Eye &amp; Ear</a:t>
            </a:r>
          </a:p>
          <a:p>
            <a:r>
              <a:rPr lang="en-US" sz="2400" dirty="0">
                <a:latin typeface="Arial Nova" panose="020B0504020202020204" pitchFamily="34" charset="0"/>
              </a:rPr>
              <a:t>Mass Eye &amp; Ear – Endocrine</a:t>
            </a:r>
          </a:p>
          <a:p>
            <a:r>
              <a:rPr lang="en-US" sz="2400" dirty="0">
                <a:latin typeface="Arial Nova" panose="020B0504020202020204" pitchFamily="34" charset="0"/>
              </a:rPr>
              <a:t>UT Southwestern Medical Center</a:t>
            </a:r>
          </a:p>
          <a:p>
            <a:r>
              <a:rPr lang="en-US" sz="2400" dirty="0">
                <a:latin typeface="Arial Nova" panose="020B0504020202020204" pitchFamily="34" charset="0"/>
              </a:rPr>
              <a:t>University of Alberta Hospital</a:t>
            </a:r>
          </a:p>
          <a:p>
            <a:r>
              <a:rPr lang="en-US" sz="2400" dirty="0">
                <a:latin typeface="Arial Nova" panose="020B0504020202020204" pitchFamily="34" charset="0"/>
              </a:rPr>
              <a:t>Thomas Jefferson University</a:t>
            </a:r>
          </a:p>
          <a:p>
            <a:r>
              <a:rPr lang="en-US" sz="2400" dirty="0">
                <a:latin typeface="Arial Nova" panose="020B0504020202020204" pitchFamily="34" charset="0"/>
              </a:rPr>
              <a:t>Roswell Park Cancer Institute</a:t>
            </a:r>
          </a:p>
          <a:p>
            <a:r>
              <a:rPr lang="en-US" sz="2400" dirty="0">
                <a:latin typeface="Arial Nova" panose="020B0504020202020204" pitchFamily="34" charset="0"/>
              </a:rPr>
              <a:t>Indiana University School of Medicine</a:t>
            </a:r>
          </a:p>
          <a:p>
            <a:r>
              <a:rPr lang="en-US" sz="2400" dirty="0">
                <a:latin typeface="Arial Nova" panose="020B0504020202020204" pitchFamily="34" charset="0"/>
              </a:rPr>
              <a:t>Emory University</a:t>
            </a:r>
          </a:p>
          <a:p>
            <a:r>
              <a:rPr lang="en-US" sz="2400" dirty="0">
                <a:latin typeface="Arial Nova" panose="020B0504020202020204" pitchFamily="34" charset="0"/>
              </a:rPr>
              <a:t>Loma Linda University</a:t>
            </a:r>
          </a:p>
          <a:p>
            <a:r>
              <a:rPr lang="en-US" sz="2400" dirty="0">
                <a:latin typeface="Arial Nova" panose="020B0504020202020204" pitchFamily="34" charset="0"/>
              </a:rPr>
              <a:t>Nebraska Methodist Hospital</a:t>
            </a:r>
          </a:p>
        </p:txBody>
      </p:sp>
    </p:spTree>
    <p:extLst>
      <p:ext uri="{BB962C8B-B14F-4D97-AF65-F5344CB8AC3E}">
        <p14:creationId xmlns:p14="http://schemas.microsoft.com/office/powerpoint/2010/main" val="271133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2E93E38-43C2-5B8D-E82C-C5435F927F3F}"/>
              </a:ext>
            </a:extLst>
          </p:cNvPr>
          <p:cNvSpPr>
            <a:spLocks noGrp="1" noChangeArrowheads="1"/>
          </p:cNvSpPr>
          <p:nvPr>
            <p:ph type="ctrTitle"/>
          </p:nvPr>
        </p:nvSpPr>
        <p:spPr>
          <a:xfrm>
            <a:off x="0" y="782638"/>
            <a:ext cx="9144000" cy="1198562"/>
          </a:xfrm>
        </p:spPr>
        <p:txBody>
          <a:bodyPr/>
          <a:lstStyle/>
          <a:p>
            <a:pPr eaLnBrk="1" hangingPunct="1"/>
            <a:r>
              <a:rPr lang="en-US" altLang="en-US" b="1">
                <a:solidFill>
                  <a:schemeClr val="accent1"/>
                </a:solidFill>
                <a:latin typeface="Calibri" panose="020F0502020204030204" pitchFamily="34" charset="0"/>
              </a:rPr>
              <a:t>Secretary’s Report</a:t>
            </a:r>
          </a:p>
        </p:txBody>
      </p:sp>
      <p:sp>
        <p:nvSpPr>
          <p:cNvPr id="4099" name="Rectangle 4">
            <a:extLst>
              <a:ext uri="{FF2B5EF4-FFF2-40B4-BE49-F238E27FC236}">
                <a16:creationId xmlns:a16="http://schemas.microsoft.com/office/drawing/2014/main" id="{F8C1B6AE-A1E0-41AC-E0FB-21F1EF8F22A5}"/>
              </a:ext>
            </a:extLst>
          </p:cNvPr>
          <p:cNvSpPr>
            <a:spLocks noGrp="1" noChangeArrowheads="1"/>
          </p:cNvSpPr>
          <p:nvPr>
            <p:ph type="subTitle" idx="1"/>
          </p:nvPr>
        </p:nvSpPr>
        <p:spPr>
          <a:xfrm>
            <a:off x="228600" y="1433513"/>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Continuing as Section Liaison to all Six Sections/Quarterly Updates</a:t>
            </a:r>
          </a:p>
          <a:p>
            <a:pPr marL="342900" indent="-342900" algn="l">
              <a:spcBef>
                <a:spcPct val="0"/>
              </a:spcBef>
              <a:buFont typeface="Arial" panose="020B0604020202020204" pitchFamily="34" charset="0"/>
              <a:buChar char="•"/>
              <a:defRPr/>
            </a:pPr>
            <a:endPar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spcBef>
                <a:spcPct val="0"/>
              </a:spcBef>
              <a:buFont typeface="Arial" panose="020B0604020202020204" pitchFamily="34" charset="0"/>
              <a:buChar char="•"/>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See membership reports under the DEI Division for an update </a:t>
            </a:r>
          </a:p>
          <a:p>
            <a:pPr algn="l">
              <a:spcBef>
                <a:spcPct val="0"/>
              </a:spcBef>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on AHNS membership </a:t>
            </a:r>
          </a:p>
          <a:p>
            <a:pPr algn="l">
              <a:spcBef>
                <a:spcPct val="0"/>
              </a:spcBef>
              <a:defRPr/>
            </a:pPr>
            <a:endPar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spcBef>
                <a:spcPct val="0"/>
              </a:spcBef>
              <a:buFont typeface="Arial" panose="020B0604020202020204" pitchFamily="34" charset="0"/>
              <a:buChar char="•"/>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Heads Up!  </a:t>
            </a:r>
          </a:p>
          <a:p>
            <a:pPr algn="l">
              <a:spcBef>
                <a:spcPts val="0"/>
              </a:spcBef>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there is anything you wish to highlight or promote regarding your Service, Section or society projects, please email JJ Jackman at </a:t>
            </a:r>
            <a:r>
              <a:rPr lang="en-US"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jj@ahns.info</a:t>
            </a:r>
            <a:r>
              <a:rPr lang="en-US" sz="2400" dirty="0">
                <a:latin typeface="Times New Roman" panose="02020603050405020304" pitchFamily="18" charset="0"/>
                <a:ea typeface="Calibri" panose="020F0502020204030204" pitchFamily="34" charset="0"/>
                <a:cs typeface="Times New Roman" panose="02020603050405020304" pitchFamily="18" charset="0"/>
              </a:rPr>
              <a:t>.  We are always looking for blog submissions for </a:t>
            </a:r>
          </a:p>
          <a:p>
            <a:pPr algn="l">
              <a:spcBef>
                <a:spcPts val="0"/>
              </a:spcBef>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Heads Up and once posted, they are automatically tweeted and </a:t>
            </a:r>
          </a:p>
          <a:p>
            <a:pPr algn="l">
              <a:spcBef>
                <a:spcPts val="0"/>
              </a:spcBef>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posted on our Facebook page. </a:t>
            </a:r>
            <a:endParaRPr lang="en-US" altLang="en-US" sz="2000" dirty="0">
              <a:ea typeface="Times New Roman" panose="02020603050405020304" pitchFamily="18" charset="0"/>
              <a:cs typeface="Arial" panose="020B0604020202020204" pitchFamily="34" charset="0"/>
            </a:endParaRPr>
          </a:p>
        </p:txBody>
      </p:sp>
      <p:pic>
        <p:nvPicPr>
          <p:cNvPr id="8196" name="Picture 5" descr="C:\Documents and Settings\Marina\My Documents\AHNS Web Site\presentation2009\AHNSLogo.png">
            <a:extLst>
              <a:ext uri="{FF2B5EF4-FFF2-40B4-BE49-F238E27FC236}">
                <a16:creationId xmlns:a16="http://schemas.microsoft.com/office/drawing/2014/main" id="{CD1D3683-5262-99EC-494E-C86B3EE61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a:extLst>
              <a:ext uri="{FF2B5EF4-FFF2-40B4-BE49-F238E27FC236}">
                <a16:creationId xmlns:a16="http://schemas.microsoft.com/office/drawing/2014/main" id="{B82AAF3E-5EAC-6E95-0753-85A85F279D5A}"/>
              </a:ext>
            </a:extLst>
          </p:cNvPr>
          <p:cNvSpPr txBox="1">
            <a:spLocks noChangeArrowheads="1"/>
          </p:cNvSpPr>
          <p:nvPr/>
        </p:nvSpPr>
        <p:spPr bwMode="auto">
          <a:xfrm>
            <a:off x="14859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 - Sept</a:t>
            </a:r>
          </a:p>
        </p:txBody>
      </p:sp>
    </p:spTree>
    <p:extLst>
      <p:ext uri="{BB962C8B-B14F-4D97-AF65-F5344CB8AC3E}">
        <p14:creationId xmlns:p14="http://schemas.microsoft.com/office/powerpoint/2010/main" val="1654516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6F00676-FDA0-49DD-FD6C-63924E56EA7D}"/>
              </a:ext>
            </a:extLst>
          </p:cNvPr>
          <p:cNvSpPr txBox="1">
            <a:spLocks noChangeArrowheads="1"/>
          </p:cNvSpPr>
          <p:nvPr/>
        </p:nvSpPr>
        <p:spPr bwMode="gray">
          <a:xfrm>
            <a:off x="876300" y="1831974"/>
            <a:ext cx="7391400" cy="457200"/>
          </a:xfrm>
          <a:prstGeom prst="rect">
            <a:avLst/>
          </a:prstGeom>
          <a:noFill/>
          <a:ln>
            <a:noFill/>
          </a:ln>
        </p:spPr>
        <p:txBody>
          <a:bodyPr/>
          <a:lstStyle>
            <a:lvl1pPr marL="0" indent="0" algn="ctr" rtl="0" eaLnBrk="0" fontAlgn="base" hangingPunct="0">
              <a:lnSpc>
                <a:spcPct val="90000"/>
              </a:lnSpc>
              <a:spcBef>
                <a:spcPct val="30000"/>
              </a:spcBef>
              <a:spcAft>
                <a:spcPct val="30000"/>
              </a:spcAft>
              <a:buFont typeface="Wingdings" panose="05000000000000000000"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anose="05020102010507070707" pitchFamily="18"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anose="05000000000000000000"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anose="05020102010507070707" pitchFamily="18"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anose="05000000000000000000"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a:defRPr/>
            </a:pPr>
            <a:r>
              <a:rPr lang="en-US" altLang="en-US" sz="2400" b="1" kern="0" dirty="0"/>
              <a:t>Upcoming New Program Accreditation Site Visits</a:t>
            </a:r>
          </a:p>
        </p:txBody>
      </p:sp>
      <p:sp>
        <p:nvSpPr>
          <p:cNvPr id="2" name="Title 1">
            <a:extLst>
              <a:ext uri="{FF2B5EF4-FFF2-40B4-BE49-F238E27FC236}">
                <a16:creationId xmlns:a16="http://schemas.microsoft.com/office/drawing/2014/main" id="{79717E7E-89B7-384D-5D00-688CFB7AF7E7}"/>
              </a:ext>
            </a:extLst>
          </p:cNvPr>
          <p:cNvSpPr>
            <a:spLocks noGrp="1"/>
          </p:cNvSpPr>
          <p:nvPr>
            <p:ph type="ctrTitle"/>
          </p:nvPr>
        </p:nvSpPr>
        <p:spPr>
          <a:xfrm>
            <a:off x="1447800" y="1030287"/>
            <a:ext cx="5334000" cy="646113"/>
          </a:xfrm>
        </p:spPr>
        <p:txBody>
          <a:bodyPr/>
          <a:lstStyle/>
          <a:p>
            <a:pPr>
              <a:defRPr/>
            </a:pPr>
            <a:r>
              <a:rPr lang="en-US" b="1" dirty="0">
                <a:solidFill>
                  <a:schemeClr val="tx2">
                    <a:lumMod val="60000"/>
                    <a:lumOff val="40000"/>
                  </a:schemeClr>
                </a:solidFill>
                <a:latin typeface="Calibri" panose="020F0502020204030204" pitchFamily="34" charset="0"/>
                <a:cs typeface="Calibri" panose="020F0502020204030204" pitchFamily="34" charset="0"/>
              </a:rPr>
              <a:t>Advanced Training Council</a:t>
            </a:r>
            <a:endParaRPr lang="en-US" dirty="0"/>
          </a:p>
        </p:txBody>
      </p:sp>
      <p:sp>
        <p:nvSpPr>
          <p:cNvPr id="6148" name="TextBox 4">
            <a:extLst>
              <a:ext uri="{FF2B5EF4-FFF2-40B4-BE49-F238E27FC236}">
                <a16:creationId xmlns:a16="http://schemas.microsoft.com/office/drawing/2014/main" id="{2BF6EA2C-9C5B-3F80-B576-D36C0DBEE798}"/>
              </a:ext>
            </a:extLst>
          </p:cNvPr>
          <p:cNvSpPr txBox="1">
            <a:spLocks noChangeArrowheads="1"/>
          </p:cNvSpPr>
          <p:nvPr/>
        </p:nvSpPr>
        <p:spPr bwMode="auto">
          <a:xfrm>
            <a:off x="381000" y="2286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600" b="1" dirty="0">
                <a:solidFill>
                  <a:schemeClr val="accent2"/>
                </a:solidFill>
                <a:latin typeface="Calibri" panose="020F0502020204030204" pitchFamily="34" charset="0"/>
              </a:rPr>
              <a:t>2024 AHNS Business Meeting </a:t>
            </a:r>
          </a:p>
        </p:txBody>
      </p:sp>
      <p:sp>
        <p:nvSpPr>
          <p:cNvPr id="3" name="TextBox 2">
            <a:extLst>
              <a:ext uri="{FF2B5EF4-FFF2-40B4-BE49-F238E27FC236}">
                <a16:creationId xmlns:a16="http://schemas.microsoft.com/office/drawing/2014/main" id="{2AE881DC-EDA5-FCC3-B777-A5EF48445A5D}"/>
              </a:ext>
            </a:extLst>
          </p:cNvPr>
          <p:cNvSpPr txBox="1"/>
          <p:nvPr/>
        </p:nvSpPr>
        <p:spPr>
          <a:xfrm>
            <a:off x="1922075" y="2480404"/>
            <a:ext cx="4693272" cy="1569660"/>
          </a:xfrm>
          <a:prstGeom prst="rect">
            <a:avLst/>
          </a:prstGeom>
          <a:noFill/>
        </p:spPr>
        <p:txBody>
          <a:bodyPr wrap="none" rtlCol="0">
            <a:spAutoFit/>
          </a:bodyPr>
          <a:lstStyle/>
          <a:p>
            <a:r>
              <a:rPr lang="en-US" sz="2400" dirty="0">
                <a:latin typeface="Arial Nova" panose="020B0504020202020204" pitchFamily="34" charset="0"/>
              </a:rPr>
              <a:t>Tulane University – Endocrine</a:t>
            </a:r>
          </a:p>
          <a:p>
            <a:r>
              <a:rPr lang="en-US" sz="2400" dirty="0">
                <a:latin typeface="Arial Nova" panose="020B0504020202020204" pitchFamily="34" charset="0"/>
              </a:rPr>
              <a:t>University of Nevada – Las Vegas</a:t>
            </a:r>
          </a:p>
          <a:p>
            <a:r>
              <a:rPr lang="en-US" sz="2400" dirty="0">
                <a:latin typeface="Arial Nova" panose="020B0504020202020204" pitchFamily="34" charset="0"/>
              </a:rPr>
              <a:t>University of Southern California</a:t>
            </a:r>
          </a:p>
          <a:p>
            <a:r>
              <a:rPr lang="en-US" sz="2400" dirty="0">
                <a:latin typeface="Arial Nova" panose="020B0504020202020204" pitchFamily="34" charset="0"/>
              </a:rPr>
              <a:t>Mayo Clinic Rochester</a:t>
            </a:r>
          </a:p>
        </p:txBody>
      </p:sp>
    </p:spTree>
    <p:extLst>
      <p:ext uri="{BB962C8B-B14F-4D97-AF65-F5344CB8AC3E}">
        <p14:creationId xmlns:p14="http://schemas.microsoft.com/office/powerpoint/2010/main" val="1818899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7E7E-89B7-384D-5D00-688CFB7AF7E7}"/>
              </a:ext>
            </a:extLst>
          </p:cNvPr>
          <p:cNvSpPr>
            <a:spLocks noGrp="1"/>
          </p:cNvSpPr>
          <p:nvPr>
            <p:ph type="ctrTitle"/>
          </p:nvPr>
        </p:nvSpPr>
        <p:spPr>
          <a:xfrm>
            <a:off x="1447800" y="1030287"/>
            <a:ext cx="5334000" cy="646113"/>
          </a:xfrm>
        </p:spPr>
        <p:txBody>
          <a:bodyPr/>
          <a:lstStyle/>
          <a:p>
            <a:pPr>
              <a:defRPr/>
            </a:pPr>
            <a:r>
              <a:rPr lang="en-US" b="1" dirty="0">
                <a:solidFill>
                  <a:schemeClr val="tx2">
                    <a:lumMod val="60000"/>
                    <a:lumOff val="40000"/>
                  </a:schemeClr>
                </a:solidFill>
                <a:latin typeface="Calibri" panose="020F0502020204030204" pitchFamily="34" charset="0"/>
                <a:cs typeface="Calibri" panose="020F0502020204030204" pitchFamily="34" charset="0"/>
              </a:rPr>
              <a:t>Advanced Training Council</a:t>
            </a:r>
            <a:endParaRPr lang="en-US" dirty="0"/>
          </a:p>
        </p:txBody>
      </p:sp>
      <p:sp>
        <p:nvSpPr>
          <p:cNvPr id="6148" name="TextBox 4">
            <a:extLst>
              <a:ext uri="{FF2B5EF4-FFF2-40B4-BE49-F238E27FC236}">
                <a16:creationId xmlns:a16="http://schemas.microsoft.com/office/drawing/2014/main" id="{2BF6EA2C-9C5B-3F80-B576-D36C0DBEE798}"/>
              </a:ext>
            </a:extLst>
          </p:cNvPr>
          <p:cNvSpPr txBox="1">
            <a:spLocks noChangeArrowheads="1"/>
          </p:cNvSpPr>
          <p:nvPr/>
        </p:nvSpPr>
        <p:spPr bwMode="auto">
          <a:xfrm>
            <a:off x="381000" y="2286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600" b="1" dirty="0">
                <a:solidFill>
                  <a:schemeClr val="accent2"/>
                </a:solidFill>
                <a:latin typeface="Calibri" panose="020F0502020204030204" pitchFamily="34" charset="0"/>
              </a:rPr>
              <a:t>2024 AHNS Business Meeting </a:t>
            </a:r>
          </a:p>
        </p:txBody>
      </p:sp>
      <p:sp>
        <p:nvSpPr>
          <p:cNvPr id="5" name="TextBox 4">
            <a:extLst>
              <a:ext uri="{FF2B5EF4-FFF2-40B4-BE49-F238E27FC236}">
                <a16:creationId xmlns:a16="http://schemas.microsoft.com/office/drawing/2014/main" id="{2980503E-8656-1B98-5AF4-8F24751AF583}"/>
              </a:ext>
            </a:extLst>
          </p:cNvPr>
          <p:cNvSpPr txBox="1"/>
          <p:nvPr/>
        </p:nvSpPr>
        <p:spPr>
          <a:xfrm>
            <a:off x="419100" y="1779588"/>
            <a:ext cx="8610600" cy="2754600"/>
          </a:xfrm>
          <a:prstGeom prst="rect">
            <a:avLst/>
          </a:prstGeom>
          <a:noFill/>
        </p:spPr>
        <p:txBody>
          <a:bodyPr>
            <a:spAutoFit/>
          </a:bodyPr>
          <a:lstStyle/>
          <a:p>
            <a:pPr>
              <a:spcBef>
                <a:spcPts val="0"/>
              </a:spcBef>
              <a:spcAft>
                <a:spcPts val="600"/>
              </a:spcAft>
              <a:defRPr/>
            </a:pPr>
            <a:r>
              <a:rPr lang="en-US" dirty="0">
                <a:latin typeface="Arial Nova" panose="020B0504020202020204" pitchFamily="34" charset="0"/>
              </a:rPr>
              <a:t>Task Groups working on 4 projects within ATC:</a:t>
            </a:r>
          </a:p>
          <a:p>
            <a:pPr>
              <a:spcBef>
                <a:spcPts val="0"/>
              </a:spcBef>
              <a:spcAft>
                <a:spcPts val="600"/>
              </a:spcAft>
              <a:defRPr/>
            </a:pPr>
            <a:endParaRPr lang="en-US" sz="800" dirty="0">
              <a:latin typeface="Arial Nova" panose="020B0504020202020204" pitchFamily="34" charset="0"/>
            </a:endParaRPr>
          </a:p>
          <a:p>
            <a:pPr marL="457200" indent="-457200">
              <a:spcBef>
                <a:spcPts val="0"/>
              </a:spcBef>
              <a:spcAft>
                <a:spcPts val="600"/>
              </a:spcAft>
              <a:buFont typeface="+mj-lt"/>
              <a:buAutoNum type="arabicPeriod"/>
              <a:defRPr/>
            </a:pPr>
            <a:r>
              <a:rPr lang="en-US" dirty="0">
                <a:latin typeface="Arial Nova" panose="020B0504020202020204" pitchFamily="34" charset="0"/>
              </a:rPr>
              <a:t>Key Indicator cases with minimum case numbers</a:t>
            </a:r>
          </a:p>
          <a:p>
            <a:pPr marL="457200" indent="-457200">
              <a:spcBef>
                <a:spcPts val="0"/>
              </a:spcBef>
              <a:spcAft>
                <a:spcPts val="600"/>
              </a:spcAft>
              <a:buFont typeface="+mj-lt"/>
              <a:buAutoNum type="arabicPeriod"/>
              <a:defRPr/>
            </a:pPr>
            <a:r>
              <a:rPr lang="en-US" dirty="0">
                <a:latin typeface="Arial Nova" panose="020B0504020202020204" pitchFamily="34" charset="0"/>
              </a:rPr>
              <a:t>Program’s Evaluation of Fellows form and Fellow Final Evaluation Portfolio requirements </a:t>
            </a:r>
          </a:p>
          <a:p>
            <a:pPr marL="457200" indent="-457200">
              <a:spcBef>
                <a:spcPts val="0"/>
              </a:spcBef>
              <a:spcAft>
                <a:spcPts val="600"/>
              </a:spcAft>
              <a:buFont typeface="+mj-lt"/>
              <a:buAutoNum type="arabicPeriod"/>
              <a:defRPr/>
            </a:pPr>
            <a:r>
              <a:rPr lang="en-US" dirty="0">
                <a:latin typeface="Arial Nova" panose="020B0504020202020204" pitchFamily="34" charset="0"/>
              </a:rPr>
              <a:t>Revised Accreditation Site Visit form</a:t>
            </a:r>
          </a:p>
          <a:p>
            <a:pPr marL="457200" indent="-457200">
              <a:spcBef>
                <a:spcPts val="0"/>
              </a:spcBef>
              <a:spcAft>
                <a:spcPts val="600"/>
              </a:spcAft>
              <a:buFont typeface="+mj-lt"/>
              <a:buAutoNum type="arabicPeriod"/>
              <a:defRPr/>
            </a:pPr>
            <a:r>
              <a:rPr lang="en-US" dirty="0">
                <a:latin typeface="Arial Nova" panose="020B0504020202020204" pitchFamily="34" charset="0"/>
              </a:rPr>
              <a:t>ATC website subdomain upgrade with real-time program information, update capability, ATC communications with program, fellows, etc.</a:t>
            </a:r>
          </a:p>
        </p:txBody>
      </p:sp>
      <p:sp>
        <p:nvSpPr>
          <p:cNvPr id="6" name="TextBox 5">
            <a:extLst>
              <a:ext uri="{FF2B5EF4-FFF2-40B4-BE49-F238E27FC236}">
                <a16:creationId xmlns:a16="http://schemas.microsoft.com/office/drawing/2014/main" id="{BED82936-0A4B-34AB-01CA-30E4904BCFBC}"/>
              </a:ext>
            </a:extLst>
          </p:cNvPr>
          <p:cNvSpPr txBox="1"/>
          <p:nvPr/>
        </p:nvSpPr>
        <p:spPr>
          <a:xfrm>
            <a:off x="419100" y="5029200"/>
            <a:ext cx="8052803" cy="1215717"/>
          </a:xfrm>
          <a:prstGeom prst="rect">
            <a:avLst/>
          </a:prstGeom>
          <a:noFill/>
        </p:spPr>
        <p:txBody>
          <a:bodyPr wrap="square" rtlCol="0">
            <a:spAutoFit/>
          </a:bodyPr>
          <a:lstStyle/>
          <a:p>
            <a:r>
              <a:rPr lang="en-US" dirty="0">
                <a:latin typeface="Arial Nova" panose="020B0504020202020204" pitchFamily="34" charset="0"/>
              </a:rPr>
              <a:t>ATC collaboration with CDMS:</a:t>
            </a:r>
          </a:p>
          <a:p>
            <a:endParaRPr lang="en-US" sz="800" dirty="0">
              <a:latin typeface="Arial Nova" panose="020B0504020202020204" pitchFamily="34" charset="0"/>
            </a:endParaRPr>
          </a:p>
          <a:p>
            <a:pPr marL="457200" indent="-457200">
              <a:spcBef>
                <a:spcPts val="0"/>
              </a:spcBef>
              <a:spcAft>
                <a:spcPts val="600"/>
              </a:spcAft>
              <a:buFont typeface="+mj-lt"/>
              <a:buAutoNum type="arabicPeriod"/>
              <a:defRPr/>
            </a:pPr>
            <a:r>
              <a:rPr lang="en-US" dirty="0">
                <a:latin typeface="Arial Nova" panose="020B0504020202020204" pitchFamily="34" charset="0"/>
              </a:rPr>
              <a:t>Fellow evaluation form and Fellow self-assessment tools</a:t>
            </a:r>
          </a:p>
          <a:p>
            <a:pPr marL="457200" indent="-457200">
              <a:spcBef>
                <a:spcPts val="0"/>
              </a:spcBef>
              <a:spcAft>
                <a:spcPts val="600"/>
              </a:spcAft>
              <a:buFont typeface="+mj-lt"/>
              <a:buAutoNum type="arabicPeriod"/>
              <a:defRPr/>
            </a:pPr>
            <a:r>
              <a:rPr lang="en-US" dirty="0">
                <a:latin typeface="Arial Nova" panose="020B0504020202020204" pitchFamily="34" charset="0"/>
              </a:rPr>
              <a:t>Fellow tumor board participation</a:t>
            </a:r>
          </a:p>
        </p:txBody>
      </p:sp>
    </p:spTree>
    <p:extLst>
      <p:ext uri="{BB962C8B-B14F-4D97-AF65-F5344CB8AC3E}">
        <p14:creationId xmlns:p14="http://schemas.microsoft.com/office/powerpoint/2010/main" val="549789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9171C2A-C4A1-E4EB-4453-CFC41662B755}"/>
              </a:ext>
            </a:extLst>
          </p:cNvPr>
          <p:cNvSpPr>
            <a:spLocks noGrp="1" noChangeArrowheads="1"/>
          </p:cNvSpPr>
          <p:nvPr>
            <p:ph type="ctrTitle"/>
          </p:nvPr>
        </p:nvSpPr>
        <p:spPr>
          <a:xfrm>
            <a:off x="-3175" y="1073693"/>
            <a:ext cx="9144000" cy="1503362"/>
          </a:xfrm>
        </p:spPr>
        <p:txBody>
          <a:bodyPr/>
          <a:lstStyle/>
          <a:p>
            <a:pPr eaLnBrk="1" hangingPunct="1"/>
            <a:r>
              <a:rPr lang="en-US" altLang="en-US" b="1" dirty="0">
                <a:solidFill>
                  <a:schemeClr val="accent1"/>
                </a:solidFill>
                <a:latin typeface="Calibri" panose="020F0502020204030204" pitchFamily="34" charset="0"/>
              </a:rPr>
              <a:t>Curriculum Development and Maintenance Service</a:t>
            </a:r>
          </a:p>
        </p:txBody>
      </p:sp>
      <p:sp>
        <p:nvSpPr>
          <p:cNvPr id="4099" name="Rectangle 4">
            <a:extLst>
              <a:ext uri="{FF2B5EF4-FFF2-40B4-BE49-F238E27FC236}">
                <a16:creationId xmlns:a16="http://schemas.microsoft.com/office/drawing/2014/main" id="{43D69A6E-B88E-B91E-239A-8072DBBDD690}"/>
              </a:ext>
            </a:extLst>
          </p:cNvPr>
          <p:cNvSpPr>
            <a:spLocks noGrp="1" noChangeArrowheads="1"/>
          </p:cNvSpPr>
          <p:nvPr>
            <p:ph type="subTitle" idx="1"/>
          </p:nvPr>
        </p:nvSpPr>
        <p:spPr>
          <a:xfrm>
            <a:off x="228600" y="2459967"/>
            <a:ext cx="8839200" cy="4191000"/>
          </a:xfrm>
        </p:spPr>
        <p:txBody>
          <a:bodyPr/>
          <a:lstStyle/>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Developed a calendar for utilization of the Standardized Fellowship Curriculum for rollout July 2024</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Plan for rollout of self-assessment through Dosed </a:t>
            </a:r>
            <a:r>
              <a:rPr lang="en-US" altLang="en-US" sz="2800" b="1">
                <a:latin typeface="Calibri" panose="020F0502020204030204" pitchFamily="34" charset="0"/>
                <a:ea typeface="Times New Roman" panose="02020603050405020304" pitchFamily="18" charset="0"/>
                <a:cs typeface="Arial" panose="020B0604020202020204" pitchFamily="34" charset="0"/>
              </a:rPr>
              <a:t>Daily </a:t>
            </a:r>
            <a:r>
              <a:rPr lang="en-US" altLang="en-US" sz="2800" b="1" dirty="0">
                <a:latin typeface="Calibri" panose="020F0502020204030204" pitchFamily="34" charset="0"/>
                <a:ea typeface="Times New Roman" panose="02020603050405020304" pitchFamily="18" charset="0"/>
                <a:cs typeface="Arial" panose="020B0604020202020204" pitchFamily="34" charset="0"/>
              </a:rPr>
              <a:t>	Tracking progress:</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-Completion of self-assessment questions</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-Virtual tumor board attendance</a:t>
            </a:r>
          </a:p>
          <a:p>
            <a:pPr algn="l">
              <a:spcBef>
                <a:spcPct val="0"/>
              </a:spcBef>
            </a:pPr>
            <a:r>
              <a:rPr lang="en-US" altLang="en-US" sz="2800" b="1" dirty="0">
                <a:latin typeface="Calibri" panose="020F0502020204030204" pitchFamily="34" charset="0"/>
                <a:ea typeface="Times New Roman" panose="02020603050405020304" pitchFamily="18" charset="0"/>
                <a:cs typeface="Arial" panose="020B0604020202020204" pitchFamily="34" charset="0"/>
              </a:rPr>
              <a:t>		-Fellow and PD attestation</a:t>
            </a:r>
            <a:endParaRPr lang="en-US" altLang="en-US" sz="2800" b="1" dirty="0">
              <a:ea typeface="Times New Roman" panose="02020603050405020304" pitchFamily="18" charset="0"/>
              <a:cs typeface="Arial" panose="020B0604020202020204" pitchFamily="34"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extLst>
      <p:ext uri="{BB962C8B-B14F-4D97-AF65-F5344CB8AC3E}">
        <p14:creationId xmlns:p14="http://schemas.microsoft.com/office/powerpoint/2010/main" val="3769770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CME Service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fontScale="85000" lnSpcReduction="20000"/>
          </a:bodyPr>
          <a:lstStyle/>
          <a:p>
            <a:pPr marL="0" indent="0">
              <a:buNone/>
            </a:pPr>
            <a:r>
              <a:rPr lang="en-US" i="1" dirty="0"/>
              <a:t>Chair: Ric </a:t>
            </a:r>
            <a:r>
              <a:rPr lang="en-US" i="1" dirty="0" err="1"/>
              <a:t>Carrau</a:t>
            </a:r>
            <a:r>
              <a:rPr lang="en-US" i="1" dirty="0"/>
              <a:t>, MD; Vice-Chair: Katie </a:t>
            </a:r>
            <a:r>
              <a:rPr lang="en-US" i="1" dirty="0" err="1"/>
              <a:t>Fedder</a:t>
            </a:r>
            <a:r>
              <a:rPr lang="en-US" i="1" dirty="0"/>
              <a:t>, MD</a:t>
            </a:r>
          </a:p>
          <a:p>
            <a:pPr marL="0" indent="0">
              <a:buNone/>
            </a:pPr>
            <a:endParaRPr lang="en-US" dirty="0"/>
          </a:p>
          <a:p>
            <a:pPr marL="385763" indent="-385763">
              <a:buFont typeface="+mj-lt"/>
              <a:buAutoNum type="arabicPeriod"/>
            </a:pPr>
            <a:r>
              <a:rPr lang="en-US" dirty="0"/>
              <a:t>2023 Meeting Evaluations</a:t>
            </a:r>
          </a:p>
          <a:p>
            <a:pPr marL="728663" lvl="1" indent="-385763">
              <a:buFont typeface="+mj-lt"/>
              <a:buAutoNum type="arabicPeriod"/>
            </a:pPr>
            <a:r>
              <a:rPr lang="en-US" dirty="0"/>
              <a:t>724 respondents to immediate post-activity survey; 36 respondents to 3-month follow-up survey</a:t>
            </a:r>
          </a:p>
          <a:p>
            <a:pPr marL="728663" lvl="1" indent="-385763">
              <a:buFont typeface="+mj-lt"/>
              <a:buAutoNum type="arabicPeriod"/>
            </a:pPr>
            <a:r>
              <a:rPr lang="en-US" dirty="0"/>
              <a:t>Many requests for access to recordings/content</a:t>
            </a:r>
          </a:p>
          <a:p>
            <a:pPr marL="728663" lvl="1" indent="-385763">
              <a:buFont typeface="+mj-lt"/>
              <a:buAutoNum type="arabicPeriod"/>
            </a:pPr>
            <a:r>
              <a:rPr lang="en-US" dirty="0"/>
              <a:t>Individual intent to change statements were varied and specific; overall rating was 98% good/excellent. “best meeting I've attended in a decade.”</a:t>
            </a:r>
            <a:br>
              <a:rPr lang="en-US" dirty="0"/>
            </a:br>
            <a:endParaRPr lang="en-US" dirty="0"/>
          </a:p>
          <a:p>
            <a:pPr marL="385763" indent="-385763">
              <a:buFont typeface="+mj-lt"/>
              <a:buAutoNum type="arabicPeriod"/>
            </a:pPr>
            <a:r>
              <a:rPr lang="en-US" dirty="0"/>
              <a:t>2024 Meeting </a:t>
            </a:r>
          </a:p>
          <a:p>
            <a:pPr marL="728663" lvl="1" indent="-385763">
              <a:buFont typeface="+mj-lt"/>
              <a:buAutoNum type="arabicPeriod"/>
            </a:pPr>
            <a:r>
              <a:rPr lang="en-US" dirty="0"/>
              <a:t>All Disclosures Reviewed and Mitigated</a:t>
            </a:r>
          </a:p>
          <a:p>
            <a:pPr marL="728663" lvl="1" indent="-385763">
              <a:buFont typeface="+mj-lt"/>
              <a:buAutoNum type="arabicPeriod"/>
            </a:pPr>
            <a:r>
              <a:rPr lang="en-US" dirty="0"/>
              <a:t>4 sessions need to be monitored</a:t>
            </a:r>
          </a:p>
          <a:p>
            <a:pPr marL="728663" lvl="1" indent="-385763">
              <a:buFont typeface="+mj-lt"/>
              <a:buAutoNum type="arabicPeriod"/>
            </a:pPr>
            <a:r>
              <a:rPr lang="en-US" dirty="0"/>
              <a:t>4 session chairs have agreed to draft summaries of their sessions to send to registrants after the meeting</a:t>
            </a:r>
          </a:p>
        </p:txBody>
      </p:sp>
    </p:spTree>
    <p:extLst>
      <p:ext uri="{BB962C8B-B14F-4D97-AF65-F5344CB8AC3E}">
        <p14:creationId xmlns:p14="http://schemas.microsoft.com/office/powerpoint/2010/main" val="2997782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CME Service</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a:bodyPr>
          <a:lstStyle/>
          <a:p>
            <a:pPr marL="0" indent="0">
              <a:buNone/>
            </a:pPr>
            <a:r>
              <a:rPr lang="en-US" i="1" dirty="0"/>
              <a:t>Chair: Ric </a:t>
            </a:r>
            <a:r>
              <a:rPr lang="en-US" i="1" dirty="0" err="1"/>
              <a:t>Carrau</a:t>
            </a:r>
            <a:r>
              <a:rPr lang="en-US" i="1" dirty="0"/>
              <a:t>, MD; Vice-Chair: Katie </a:t>
            </a:r>
            <a:r>
              <a:rPr lang="en-US" i="1" dirty="0" err="1"/>
              <a:t>Fedder</a:t>
            </a:r>
            <a:r>
              <a:rPr lang="en-US" i="1" dirty="0"/>
              <a:t>, MD</a:t>
            </a:r>
          </a:p>
          <a:p>
            <a:pPr marL="0" indent="0">
              <a:buNone/>
            </a:pPr>
            <a:endParaRPr lang="en-US" dirty="0"/>
          </a:p>
          <a:p>
            <a:pPr marL="0" indent="0">
              <a:buNone/>
            </a:pPr>
            <a:r>
              <a:rPr lang="en-US" dirty="0"/>
              <a:t>3.   ACCME Reaccreditation </a:t>
            </a:r>
          </a:p>
          <a:p>
            <a:pPr marL="728663" lvl="1" indent="-385763">
              <a:buFont typeface="+mj-lt"/>
              <a:buAutoNum type="arabicPeriod"/>
            </a:pPr>
            <a:r>
              <a:rPr lang="en-US" dirty="0"/>
              <a:t>Application due March 2025 -&gt; November 2025 decision</a:t>
            </a:r>
          </a:p>
          <a:p>
            <a:pPr marL="728663" lvl="1" indent="-385763">
              <a:buFont typeface="+mj-lt"/>
              <a:buAutoNum type="arabicPeriod"/>
            </a:pPr>
            <a:r>
              <a:rPr lang="en-US" dirty="0"/>
              <a:t>Committee will need some involvement in Fall 2024 and Winter 2025</a:t>
            </a:r>
          </a:p>
          <a:p>
            <a:pPr marL="728663" lvl="1" indent="-385763">
              <a:buFont typeface="+mj-lt"/>
              <a:buAutoNum type="arabicPeriod"/>
            </a:pPr>
            <a:r>
              <a:rPr lang="en-US" dirty="0"/>
              <a:t>Anticipate applying for Commendation </a:t>
            </a:r>
          </a:p>
          <a:p>
            <a:pPr marL="728663" lvl="1" indent="-385763">
              <a:buFont typeface="+mj-lt"/>
              <a:buAutoNum type="arabicPeriod"/>
            </a:pPr>
            <a:endParaRPr lang="en-US" dirty="0"/>
          </a:p>
        </p:txBody>
      </p:sp>
    </p:spTree>
    <p:extLst>
      <p:ext uri="{BB962C8B-B14F-4D97-AF65-F5344CB8AC3E}">
        <p14:creationId xmlns:p14="http://schemas.microsoft.com/office/powerpoint/2010/main" val="3575464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423972" y="2543947"/>
            <a:ext cx="7886700" cy="3456803"/>
          </a:xfrm>
        </p:spPr>
        <p:txBody>
          <a:bodyPr>
            <a:normAutofit lnSpcReduction="10000"/>
          </a:bodyPr>
          <a:lstStyle/>
          <a:p>
            <a:pPr marL="0" indent="0">
              <a:buNone/>
            </a:pPr>
            <a:r>
              <a:rPr lang="en-US" b="1" dirty="0"/>
              <a:t>Goals for 2024/2025</a:t>
            </a:r>
            <a:br>
              <a:rPr lang="en-US" dirty="0"/>
            </a:br>
            <a:endParaRPr lang="en-US" dirty="0"/>
          </a:p>
          <a:p>
            <a:pPr marL="385763" indent="-385763">
              <a:buAutoNum type="arabicPeriod"/>
            </a:pPr>
            <a:r>
              <a:rPr lang="en-US" dirty="0"/>
              <a:t>Review and revise all patient information on AHNS.info</a:t>
            </a:r>
            <a:br>
              <a:rPr lang="en-US" dirty="0"/>
            </a:br>
            <a:r>
              <a:rPr lang="en-US"/>
              <a:t> -- </a:t>
            </a:r>
            <a:r>
              <a:rPr lang="en-US" dirty="0"/>
              <a:t>Survey membership on use of patient information</a:t>
            </a:r>
            <a:br>
              <a:rPr lang="en-US" dirty="0"/>
            </a:br>
            <a:endParaRPr lang="en-US" dirty="0"/>
          </a:p>
          <a:p>
            <a:pPr marL="385763" indent="-385763">
              <a:buAutoNum type="arabicPeriod"/>
            </a:pPr>
            <a:r>
              <a:rPr lang="en-US" dirty="0"/>
              <a:t>Draft a Position statement on AI as a source of Patient Information</a:t>
            </a:r>
            <a:endParaRPr lang="en-US" dirty="0">
              <a:sym typeface="Wingdings" panose="05000000000000000000" pitchFamily="2" charset="2"/>
            </a:endParaRPr>
          </a:p>
        </p:txBody>
      </p:sp>
      <p:sp>
        <p:nvSpPr>
          <p:cNvPr id="4" name="Rectangle 3">
            <a:extLst>
              <a:ext uri="{FF2B5EF4-FFF2-40B4-BE49-F238E27FC236}">
                <a16:creationId xmlns:a16="http://schemas.microsoft.com/office/drawing/2014/main" id="{9EC49CAA-CCB2-AB46-3690-F72329BB08F7}"/>
              </a:ext>
            </a:extLst>
          </p:cNvPr>
          <p:cNvSpPr txBox="1">
            <a:spLocks noChangeArrowheads="1"/>
          </p:cNvSpPr>
          <p:nvPr/>
        </p:nvSpPr>
        <p:spPr>
          <a:xfrm>
            <a:off x="551622" y="1909597"/>
            <a:ext cx="7963728" cy="623480"/>
          </a:xfrm>
          <a:prstGeom prst="rect">
            <a:avLst/>
          </a:prstGeom>
        </p:spPr>
        <p:txBody>
          <a:bodyPr vert="horz" wrap="square" lIns="68580" tIns="34290" rIns="68580" bIns="3429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a:lstStyle>
          <a:p>
            <a:pPr algn="ctr"/>
            <a:r>
              <a:rPr lang="en-US" altLang="en-US" sz="3300" dirty="0">
                <a:solidFill>
                  <a:schemeClr val="accent1"/>
                </a:solidFill>
                <a:latin typeface="Calibri" panose="020F0502020204030204" pitchFamily="34" charset="0"/>
              </a:rPr>
              <a:t>Patient &amp; Public Education Service</a:t>
            </a:r>
          </a:p>
        </p:txBody>
      </p:sp>
    </p:spTree>
    <p:extLst>
      <p:ext uri="{BB962C8B-B14F-4D97-AF65-F5344CB8AC3E}">
        <p14:creationId xmlns:p14="http://schemas.microsoft.com/office/powerpoint/2010/main" val="1087355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509-A1DE-90F9-DAA6-1F4AFAC12767}"/>
              </a:ext>
            </a:extLst>
          </p:cNvPr>
          <p:cNvSpPr>
            <a:spLocks noGrp="1"/>
          </p:cNvSpPr>
          <p:nvPr>
            <p:ph type="title"/>
          </p:nvPr>
        </p:nvSpPr>
        <p:spPr>
          <a:xfrm>
            <a:off x="645659" y="842167"/>
            <a:ext cx="7886700" cy="2852737"/>
          </a:xfrm>
        </p:spPr>
        <p:txBody>
          <a:bodyPr/>
          <a:lstStyle/>
          <a:p>
            <a:r>
              <a:rPr lang="en-US" dirty="0"/>
              <a:t>AHNS PATIENT CARE DIVISION</a:t>
            </a:r>
          </a:p>
        </p:txBody>
      </p:sp>
      <p:sp>
        <p:nvSpPr>
          <p:cNvPr id="3" name="Text Placeholder 2">
            <a:extLst>
              <a:ext uri="{FF2B5EF4-FFF2-40B4-BE49-F238E27FC236}">
                <a16:creationId xmlns:a16="http://schemas.microsoft.com/office/drawing/2014/main" id="{9C08E81F-349D-48D2-9ABA-E34706CC36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6191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fontScale="92500" lnSpcReduction="20000"/>
          </a:bodyPr>
          <a:lstStyle/>
          <a:p>
            <a:pPr marL="0" indent="0">
              <a:buNone/>
            </a:pPr>
            <a:r>
              <a:rPr lang="en-US" dirty="0"/>
              <a:t>AHNS GUIDELINES ADVISORY BOARD (AGAB) </a:t>
            </a:r>
          </a:p>
          <a:p>
            <a:r>
              <a:rPr lang="en-US" dirty="0"/>
              <a:t>Townhalls to all 6 AHNS Sections (Mucosal, Endocrine, Skull base, Reconstruction, Cutaneous, Salivary) to communicate the new pathway and opportunities to AHNS members have been completed as of 2/2024</a:t>
            </a:r>
          </a:p>
          <a:p>
            <a:r>
              <a:rPr lang="en-US" dirty="0"/>
              <a:t>Budget for the CCS and CPG approved by the Executive Council</a:t>
            </a:r>
          </a:p>
          <a:p>
            <a:r>
              <a:rPr lang="en-US" dirty="0"/>
              <a:t>Have two applications one for a CCS and one for a CPG</a:t>
            </a:r>
          </a:p>
          <a:p>
            <a:r>
              <a:rPr lang="en-US" dirty="0"/>
              <a:t>Five narrative reviews or position papers submitted and approved by AGAB and </a:t>
            </a:r>
            <a:r>
              <a:rPr lang="en-US" dirty="0" err="1"/>
              <a:t>presubmission</a:t>
            </a:r>
            <a:r>
              <a:rPr lang="en-US" dirty="0"/>
              <a:t> inquiries sent to journals. </a:t>
            </a:r>
          </a:p>
          <a:p>
            <a:pPr marL="0" indent="0">
              <a:buNone/>
            </a:pPr>
            <a:endParaRPr lang="en-US" dirty="0"/>
          </a:p>
        </p:txBody>
      </p:sp>
    </p:spTree>
    <p:extLst>
      <p:ext uri="{BB962C8B-B14F-4D97-AF65-F5344CB8AC3E}">
        <p14:creationId xmlns:p14="http://schemas.microsoft.com/office/powerpoint/2010/main" val="3070801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628650" y="2473778"/>
            <a:ext cx="7886700" cy="3016194"/>
          </a:xfrm>
        </p:spPr>
        <p:txBody>
          <a:bodyPr>
            <a:normAutofit fontScale="85000" lnSpcReduction="20000"/>
          </a:bodyPr>
          <a:lstStyle/>
          <a:p>
            <a:pPr algn="l">
              <a:spcBef>
                <a:spcPct val="0"/>
              </a:spcBef>
            </a:pPr>
            <a:r>
              <a:rPr lang="en-US" sz="2100" b="1" kern="0" dirty="0">
                <a:cs typeface="Arial" panose="020B0604020202020204" pitchFamily="34" charset="0"/>
              </a:rPr>
              <a:t>Head and neck self-exam website – Officially launched in April.  Focus group with HNCA ambassadors complete, additional edits forthcoming from their feedback.  CPS to discuss methods for promotion at AHNS meeting.</a:t>
            </a:r>
          </a:p>
          <a:p>
            <a:pPr algn="l">
              <a:spcBef>
                <a:spcPct val="0"/>
              </a:spcBef>
            </a:pPr>
            <a:endParaRPr lang="en-US" sz="2100" b="1" kern="0" dirty="0">
              <a:cs typeface="Arial" panose="020B0604020202020204" pitchFamily="34" charset="0"/>
            </a:endParaRPr>
          </a:p>
          <a:p>
            <a:pPr algn="l">
              <a:spcBef>
                <a:spcPct val="0"/>
              </a:spcBef>
            </a:pPr>
            <a:r>
              <a:rPr lang="en-US" sz="2100" b="1" kern="0" dirty="0">
                <a:cs typeface="Arial" panose="020B0604020202020204" pitchFamily="34" charset="0"/>
              </a:rPr>
              <a:t>Tobacco cessation – Grant application submitted for TSET Health Promotion Research Center for survey on practice patterns and identification of knowledge gaps, Rusha Patel, Andrew Day, Jo-Lawrence </a:t>
            </a:r>
            <a:r>
              <a:rPr lang="en-US" sz="2100" b="1" kern="0" dirty="0" err="1">
                <a:cs typeface="Arial" panose="020B0604020202020204" pitchFamily="34" charset="0"/>
              </a:rPr>
              <a:t>Bigcas</a:t>
            </a:r>
            <a:r>
              <a:rPr lang="en-US" sz="2100" b="1" kern="0" dirty="0">
                <a:cs typeface="Arial" panose="020B0604020202020204" pitchFamily="34" charset="0"/>
              </a:rPr>
              <a:t> and others involved.  Plan for survey distribution to follow, long-term goal to provide education on tobacco cessation counseling and prescribing for surgeons</a:t>
            </a:r>
          </a:p>
          <a:p>
            <a:pPr algn="l">
              <a:spcBef>
                <a:spcPct val="0"/>
              </a:spcBef>
            </a:pPr>
            <a:endParaRPr lang="en-US" sz="2100" b="1" kern="0" dirty="0">
              <a:cs typeface="Arial" panose="020B0604020202020204" pitchFamily="34" charset="0"/>
            </a:endParaRPr>
          </a:p>
          <a:p>
            <a:pPr algn="l">
              <a:spcBef>
                <a:spcPct val="0"/>
              </a:spcBef>
            </a:pPr>
            <a:r>
              <a:rPr lang="en-US" sz="2100" b="1" kern="0" dirty="0">
                <a:cs typeface="Arial" panose="020B0604020202020204" pitchFamily="34" charset="0"/>
              </a:rPr>
              <a:t>Oral leukoplakia – Narrative review on oral premalignant lesions drafted, one-page approved by AGAB, Jimmy Gates, Lisa </a:t>
            </a:r>
            <a:r>
              <a:rPr lang="en-US" sz="2100" b="1" kern="0" dirty="0" err="1">
                <a:cs typeface="Arial" panose="020B0604020202020204" pitchFamily="34" charset="0"/>
              </a:rPr>
              <a:t>Shnayder</a:t>
            </a:r>
            <a:r>
              <a:rPr lang="en-US" sz="2100" b="1" kern="0" dirty="0">
                <a:cs typeface="Arial" panose="020B0604020202020204" pitchFamily="34" charset="0"/>
              </a:rPr>
              <a:t>, Marianne </a:t>
            </a:r>
            <a:r>
              <a:rPr lang="en-US" sz="2100" b="1" kern="0" dirty="0" err="1">
                <a:cs typeface="Arial" panose="020B0604020202020204" pitchFamily="34" charset="0"/>
              </a:rPr>
              <a:t>Abouyared</a:t>
            </a:r>
            <a:r>
              <a:rPr lang="en-US" sz="2100" b="1" kern="0" dirty="0">
                <a:cs typeface="Arial" panose="020B0604020202020204" pitchFamily="34" charset="0"/>
              </a:rPr>
              <a:t>, Mike Moore, Andrew Day, Greg </a:t>
            </a:r>
            <a:r>
              <a:rPr lang="en-US" sz="2100" b="1" kern="0" dirty="0" err="1">
                <a:cs typeface="Arial" panose="020B0604020202020204" pitchFamily="34" charset="0"/>
              </a:rPr>
              <a:t>Fawell</a:t>
            </a:r>
            <a:r>
              <a:rPr lang="en-US" sz="2100" b="1" kern="0" dirty="0">
                <a:cs typeface="Arial" panose="020B0604020202020204" pitchFamily="34" charset="0"/>
              </a:rPr>
              <a:t>, and others involved, collaboration with mucosal section.  Planning manuscript submission in May-June.</a:t>
            </a:r>
          </a:p>
        </p:txBody>
      </p:sp>
      <p:sp>
        <p:nvSpPr>
          <p:cNvPr id="5" name="TextBox 4">
            <a:extLst>
              <a:ext uri="{FF2B5EF4-FFF2-40B4-BE49-F238E27FC236}">
                <a16:creationId xmlns:a16="http://schemas.microsoft.com/office/drawing/2014/main" id="{D0D9D8A9-8CA4-714D-6F53-D5DFF23AF1A6}"/>
              </a:ext>
            </a:extLst>
          </p:cNvPr>
          <p:cNvSpPr txBox="1"/>
          <p:nvPr/>
        </p:nvSpPr>
        <p:spPr>
          <a:xfrm>
            <a:off x="590136" y="1949470"/>
            <a:ext cx="5606557" cy="415498"/>
          </a:xfrm>
          <a:prstGeom prst="rect">
            <a:avLst/>
          </a:prstGeom>
          <a:noFill/>
        </p:spPr>
        <p:txBody>
          <a:bodyPr wrap="square">
            <a:spAutoFit/>
          </a:bodyPr>
          <a:lstStyle/>
          <a:p>
            <a:r>
              <a:rPr lang="en-US" altLang="en-US" sz="2100" b="1" dirty="0">
                <a:solidFill>
                  <a:schemeClr val="accent1"/>
                </a:solidFill>
                <a:latin typeface="Calibri" panose="020F0502020204030204" pitchFamily="34" charset="0"/>
              </a:rPr>
              <a:t>Cancer Prevention and Early Detection Service</a:t>
            </a:r>
            <a:endParaRPr lang="en-US" sz="2100" dirty="0"/>
          </a:p>
        </p:txBody>
      </p:sp>
    </p:spTree>
    <p:extLst>
      <p:ext uri="{BB962C8B-B14F-4D97-AF65-F5344CB8AC3E}">
        <p14:creationId xmlns:p14="http://schemas.microsoft.com/office/powerpoint/2010/main" val="871769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F69E-986C-E0AA-4AC2-7F681764E91D}"/>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D482E938-DCBE-BBA2-C2F8-7CC264659F2D}"/>
              </a:ext>
            </a:extLst>
          </p:cNvPr>
          <p:cNvSpPr>
            <a:spLocks noGrp="1"/>
          </p:cNvSpPr>
          <p:nvPr>
            <p:ph idx="1"/>
          </p:nvPr>
        </p:nvSpPr>
        <p:spPr>
          <a:xfrm>
            <a:off x="628650" y="2465614"/>
            <a:ext cx="7886700" cy="3024358"/>
          </a:xfrm>
        </p:spPr>
        <p:txBody>
          <a:bodyPr>
            <a:normAutofit fontScale="92500" lnSpcReduction="20000"/>
          </a:bodyPr>
          <a:lstStyle/>
          <a:p>
            <a:pPr algn="l">
              <a:spcBef>
                <a:spcPct val="0"/>
              </a:spcBef>
            </a:pPr>
            <a:r>
              <a:rPr lang="en-US" sz="2100" b="1" kern="0" dirty="0">
                <a:cs typeface="Arial" panose="020B0604020202020204" pitchFamily="34" charset="0"/>
              </a:rPr>
              <a:t>Head and neck cancer awareness week – 5 award recipients granted $1000 for April’s awareness week, chosen by CPS</a:t>
            </a:r>
          </a:p>
          <a:p>
            <a:pPr algn="l">
              <a:spcBef>
                <a:spcPct val="0"/>
              </a:spcBef>
            </a:pPr>
            <a:endParaRPr lang="en-US" sz="2100" b="1" kern="0" dirty="0">
              <a:cs typeface="Arial" panose="020B0604020202020204" pitchFamily="34" charset="0"/>
            </a:endParaRPr>
          </a:p>
          <a:p>
            <a:pPr algn="l">
              <a:spcBef>
                <a:spcPct val="0"/>
              </a:spcBef>
            </a:pPr>
            <a:r>
              <a:rPr lang="en-US" sz="2100" b="1" kern="0" dirty="0">
                <a:cs typeface="Arial" panose="020B0604020202020204" pitchFamily="34" charset="0"/>
              </a:rPr>
              <a:t>AHNS journal club – CPS themed journal club articles chosen, reviews being completed, Elizabeth Blair, John Cramer, Andrea Ziegler, Varun </a:t>
            </a:r>
            <a:r>
              <a:rPr lang="en-US" sz="2100" b="1" kern="0" dirty="0" err="1">
                <a:cs typeface="Arial" panose="020B0604020202020204" pitchFamily="34" charset="0"/>
              </a:rPr>
              <a:t>Vendra</a:t>
            </a:r>
            <a:r>
              <a:rPr lang="en-US" sz="2100" b="1" kern="0" dirty="0">
                <a:cs typeface="Arial" panose="020B0604020202020204" pitchFamily="34" charset="0"/>
              </a:rPr>
              <a:t>, Tony Richa and others involved.</a:t>
            </a:r>
          </a:p>
          <a:p>
            <a:pPr algn="l">
              <a:spcBef>
                <a:spcPct val="0"/>
              </a:spcBef>
            </a:pPr>
            <a:endParaRPr lang="en-US" sz="2100" b="1" kern="0" dirty="0">
              <a:cs typeface="Arial" panose="020B0604020202020204" pitchFamily="34" charset="0"/>
            </a:endParaRPr>
          </a:p>
          <a:p>
            <a:pPr algn="l">
              <a:spcBef>
                <a:spcPct val="0"/>
              </a:spcBef>
            </a:pPr>
            <a:r>
              <a:rPr lang="en-US" sz="2100" b="1" kern="0" dirty="0">
                <a:cs typeface="Arial" panose="020B0604020202020204" pitchFamily="34" charset="0"/>
              </a:rPr>
              <a:t>PREVENT HPV Cancers Act of 2023" (H.R. 3633) – Andrew Katz and John Cramer developed education for distribution to AHNS membership about this act that AHNS has co-sponsored.</a:t>
            </a:r>
          </a:p>
          <a:p>
            <a:pPr algn="l">
              <a:spcBef>
                <a:spcPct val="0"/>
              </a:spcBef>
            </a:pPr>
            <a:endParaRPr lang="en-US" sz="2100" b="1" kern="0" dirty="0">
              <a:cs typeface="Arial" panose="020B0604020202020204" pitchFamily="34" charset="0"/>
            </a:endParaRPr>
          </a:p>
          <a:p>
            <a:pPr algn="l">
              <a:spcBef>
                <a:spcPct val="0"/>
              </a:spcBef>
            </a:pPr>
            <a:r>
              <a:rPr lang="en-US" sz="2100" b="1" kern="0" dirty="0">
                <a:cs typeface="Arial" panose="020B0604020202020204" pitchFamily="34" charset="0"/>
              </a:rPr>
              <a:t>HPV Patient-facing slide deck – Final draft of content to be reviewed at upcoming AHNS meeting.  James Hamilton, Samer Al-</a:t>
            </a:r>
            <a:r>
              <a:rPr lang="en-US" sz="2100" b="1" kern="0" dirty="0" err="1">
                <a:cs typeface="Arial" panose="020B0604020202020204" pitchFamily="34" charset="0"/>
              </a:rPr>
              <a:t>Khudari</a:t>
            </a:r>
            <a:r>
              <a:rPr lang="en-US" sz="2100" b="1" kern="0" dirty="0">
                <a:cs typeface="Arial" panose="020B0604020202020204" pitchFamily="34" charset="0"/>
              </a:rPr>
              <a:t> and others involved.</a:t>
            </a:r>
          </a:p>
        </p:txBody>
      </p:sp>
      <p:sp>
        <p:nvSpPr>
          <p:cNvPr id="4" name="TextBox 3">
            <a:extLst>
              <a:ext uri="{FF2B5EF4-FFF2-40B4-BE49-F238E27FC236}">
                <a16:creationId xmlns:a16="http://schemas.microsoft.com/office/drawing/2014/main" id="{CC06F242-17AC-31C1-3616-D50F7DF1231D}"/>
              </a:ext>
            </a:extLst>
          </p:cNvPr>
          <p:cNvSpPr txBox="1"/>
          <p:nvPr/>
        </p:nvSpPr>
        <p:spPr>
          <a:xfrm>
            <a:off x="590136" y="1949470"/>
            <a:ext cx="5606557" cy="415498"/>
          </a:xfrm>
          <a:prstGeom prst="rect">
            <a:avLst/>
          </a:prstGeom>
          <a:noFill/>
        </p:spPr>
        <p:txBody>
          <a:bodyPr wrap="square">
            <a:spAutoFit/>
          </a:bodyPr>
          <a:lstStyle/>
          <a:p>
            <a:r>
              <a:rPr lang="en-US" altLang="en-US" sz="2100" b="1" dirty="0">
                <a:solidFill>
                  <a:schemeClr val="accent1"/>
                </a:solidFill>
                <a:latin typeface="Calibri" panose="020F0502020204030204" pitchFamily="34" charset="0"/>
              </a:rPr>
              <a:t>Cancer Prevention and Early Detection Service</a:t>
            </a:r>
            <a:endParaRPr lang="en-US" sz="2100" dirty="0"/>
          </a:p>
        </p:txBody>
      </p:sp>
    </p:spTree>
    <p:extLst>
      <p:ext uri="{BB962C8B-B14F-4D97-AF65-F5344CB8AC3E}">
        <p14:creationId xmlns:p14="http://schemas.microsoft.com/office/powerpoint/2010/main" val="50585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FC422FE2-A2DA-6A6A-1DA1-D71F6EC2C458}"/>
              </a:ext>
            </a:extLst>
          </p:cNvPr>
          <p:cNvSpPr>
            <a:spLocks noGrp="1" noChangeArrowheads="1"/>
          </p:cNvSpPr>
          <p:nvPr>
            <p:ph type="ctrTitle"/>
          </p:nvPr>
        </p:nvSpPr>
        <p:spPr>
          <a:xfrm>
            <a:off x="0" y="782638"/>
            <a:ext cx="9144000" cy="1198562"/>
          </a:xfrm>
        </p:spPr>
        <p:txBody>
          <a:bodyPr/>
          <a:lstStyle/>
          <a:p>
            <a:pPr eaLnBrk="1" hangingPunct="1"/>
            <a:r>
              <a:rPr lang="en-US" altLang="en-US" b="1">
                <a:solidFill>
                  <a:schemeClr val="accent1"/>
                </a:solidFill>
                <a:latin typeface="Calibri" panose="020F0502020204030204" pitchFamily="34" charset="0"/>
              </a:rPr>
              <a:t>Secretary’s Report</a:t>
            </a:r>
          </a:p>
        </p:txBody>
      </p:sp>
      <p:sp>
        <p:nvSpPr>
          <p:cNvPr id="4099" name="Rectangle 4">
            <a:extLst>
              <a:ext uri="{FF2B5EF4-FFF2-40B4-BE49-F238E27FC236}">
                <a16:creationId xmlns:a16="http://schemas.microsoft.com/office/drawing/2014/main" id="{54958A03-5E84-A466-D0A2-69188956E372}"/>
              </a:ext>
            </a:extLst>
          </p:cNvPr>
          <p:cNvSpPr>
            <a:spLocks noGrp="1" noChangeArrowheads="1"/>
          </p:cNvSpPr>
          <p:nvPr>
            <p:ph type="subTitle" idx="1"/>
          </p:nvPr>
        </p:nvSpPr>
        <p:spPr>
          <a:xfrm>
            <a:off x="0" y="1752600"/>
            <a:ext cx="9144000" cy="6096000"/>
          </a:xfrm>
        </p:spPr>
        <p:txBody>
          <a:bodyPr/>
          <a:lstStyle/>
          <a:p>
            <a:pPr marL="342900" indent="-342900" algn="l">
              <a:spcBef>
                <a:spcPct val="0"/>
              </a:spcBef>
              <a:buFont typeface="Arial" panose="020B0604020202020204" pitchFamily="34" charset="0"/>
              <a:buChar char="•"/>
              <a:defRPr/>
            </a:pPr>
            <a:r>
              <a:rPr lang="en-US" altLang="en-US" sz="2000" dirty="0">
                <a:ea typeface="Times New Roman" panose="02020603050405020304" pitchFamily="18" charset="0"/>
                <a:cs typeface="Arial" panose="020B0604020202020204" pitchFamily="34" charset="0"/>
              </a:rPr>
              <a:t>COSM Update:</a:t>
            </a:r>
          </a:p>
          <a:p>
            <a:pPr algn="l">
              <a:spcBef>
                <a:spcPts val="0"/>
              </a:spcBef>
              <a:spcAft>
                <a:spcPts val="0"/>
              </a:spcAft>
              <a:defRPr/>
            </a:pPr>
            <a:r>
              <a:rPr lang="en-US" sz="2800" b="1" dirty="0">
                <a:solidFill>
                  <a:srgbClr val="000000"/>
                </a:solidFill>
                <a:latin typeface="Times New Roman" panose="02020603050405020304" pitchFamily="18" charset="0"/>
                <a:ea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rPr>
              <a:t>COSM 2025</a:t>
            </a:r>
            <a:br>
              <a:rPr lang="en-US" sz="2000" b="1" dirty="0">
                <a:solidFill>
                  <a:srgbClr val="000000"/>
                </a:solidFill>
                <a:latin typeface="Times New Roman" panose="02020603050405020304" pitchFamily="18" charset="0"/>
                <a:ea typeface="Times New Roman" panose="02020603050405020304" pitchFamily="18" charset="0"/>
              </a:rPr>
            </a:br>
            <a:r>
              <a:rPr lang="en-US" sz="2000" b="1" dirty="0">
                <a:solidFill>
                  <a:srgbClr val="000000"/>
                </a:solidFill>
                <a:latin typeface="Times New Roman" panose="02020603050405020304" pitchFamily="18" charset="0"/>
                <a:ea typeface="Times New Roman" panose="02020603050405020304" pitchFamily="18" charset="0"/>
              </a:rPr>
              <a:t>	May 14-18, 2025</a:t>
            </a:r>
            <a:br>
              <a:rPr lang="en-US" sz="2000" b="1" dirty="0">
                <a:solidFill>
                  <a:srgbClr val="000000"/>
                </a:solidFill>
                <a:latin typeface="Times New Roman" panose="02020603050405020304" pitchFamily="18" charset="0"/>
                <a:ea typeface="Times New Roman" panose="02020603050405020304" pitchFamily="18" charset="0"/>
              </a:rPr>
            </a:br>
            <a:r>
              <a:rPr lang="en-US" sz="2000" b="1" dirty="0">
                <a:solidFill>
                  <a:srgbClr val="000000"/>
                </a:solidFill>
                <a:latin typeface="Times New Roman" panose="02020603050405020304" pitchFamily="18" charset="0"/>
                <a:ea typeface="Times New Roman" panose="02020603050405020304" pitchFamily="18" charset="0"/>
              </a:rPr>
              <a:t>	8: AAFPRS, ABEA, AHNS, ALA, ANS, AOS, ARS, TRIO</a:t>
            </a:r>
            <a:br>
              <a:rPr lang="en-US" sz="2000" b="1" dirty="0">
                <a:solidFill>
                  <a:srgbClr val="000000"/>
                </a:solidFill>
                <a:latin typeface="Times New Roman" panose="02020603050405020304" pitchFamily="18" charset="0"/>
                <a:ea typeface="Times New Roman" panose="02020603050405020304" pitchFamily="18" charset="0"/>
              </a:rPr>
            </a:br>
            <a:r>
              <a:rPr lang="en-US" sz="2000" b="1" dirty="0">
                <a:solidFill>
                  <a:srgbClr val="000000"/>
                </a:solidFill>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Hyatt Regency New Orleans</a:t>
            </a:r>
            <a:br>
              <a:rPr lang="en-US" sz="2000" dirty="0">
                <a:latin typeface="Times New Roman" panose="02020603050405020304" pitchFamily="18" charset="0"/>
                <a:ea typeface="Times New Roman" panose="02020603050405020304" pitchFamily="18" charset="0"/>
              </a:rPr>
            </a:br>
            <a:r>
              <a:rPr lang="en-US" sz="2000" dirty="0">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New Orleans, Louisiana</a:t>
            </a: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r>
              <a:rPr lang="en-US" altLang="en-US" sz="2000" dirty="0">
                <a:ea typeface="Times New Roman" panose="02020603050405020304" pitchFamily="18" charset="0"/>
                <a:cs typeface="Arial" panose="020B0604020202020204" pitchFamily="34" charset="0"/>
              </a:rPr>
              <a:t>Development and communication of new, streamlined policies and procedures addressing approval processes for services and sections</a:t>
            </a:r>
          </a:p>
          <a:p>
            <a:pPr marL="342900" indent="-342900" algn="l">
              <a:spcBef>
                <a:spcPct val="0"/>
              </a:spcBef>
              <a:buFont typeface="Arial" panose="020B0604020202020204" pitchFamily="34" charset="0"/>
              <a:buChar char="•"/>
              <a:defRPr/>
            </a:pPr>
            <a:r>
              <a:rPr lang="en-US" altLang="en-US" sz="2000" dirty="0">
                <a:ea typeface="Times New Roman" panose="02020603050405020304" pitchFamily="18" charset="0"/>
                <a:cs typeface="Arial" panose="020B0604020202020204" pitchFamily="34" charset="0"/>
              </a:rPr>
              <a:t>Identification of AHNS funded projects to help the Foundation develop more opportunities for giving </a:t>
            </a:r>
          </a:p>
          <a:p>
            <a:pPr algn="l">
              <a:spcBef>
                <a:spcPct val="0"/>
              </a:spcBef>
              <a:defRPr/>
            </a:pP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r>
              <a:rPr lang="en-US" altLang="en-US" sz="2000" dirty="0">
                <a:ea typeface="Times New Roman" panose="02020603050405020304" pitchFamily="18" charset="0"/>
                <a:cs typeface="Arial" panose="020B0604020202020204" pitchFamily="34" charset="0"/>
              </a:rPr>
              <a:t>It continues to be an honor to serve as Secretary and please reach out to me directly with any questions about the AHNS. </a:t>
            </a:r>
            <a:r>
              <a:rPr lang="en-US" altLang="en-US" sz="2000" b="1" dirty="0">
                <a:ea typeface="Times New Roman" panose="02020603050405020304" pitchFamily="18" charset="0"/>
                <a:cs typeface="Arial" panose="020B0604020202020204" pitchFamily="34" charset="0"/>
              </a:rPr>
              <a:t>The next Council meeting will be during the AAO-HNSF Annual Meeting in Miami this Fall.</a:t>
            </a: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400" dirty="0">
              <a:ea typeface="Times New Roman" panose="02020603050405020304" pitchFamily="18" charset="0"/>
              <a:cs typeface="Arial" panose="020B0604020202020204" pitchFamily="34" charset="0"/>
            </a:endParaRPr>
          </a:p>
        </p:txBody>
      </p:sp>
      <p:pic>
        <p:nvPicPr>
          <p:cNvPr id="10244" name="Picture 5" descr="C:\Documents and Settings\Marina\My Documents\AHNS Web Site\presentation2009\AHNSLogo.png">
            <a:extLst>
              <a:ext uri="{FF2B5EF4-FFF2-40B4-BE49-F238E27FC236}">
                <a16:creationId xmlns:a16="http://schemas.microsoft.com/office/drawing/2014/main" id="{1B7914F7-7CEA-6B92-3DE8-8BE35EC7B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a:extLst>
              <a:ext uri="{FF2B5EF4-FFF2-40B4-BE49-F238E27FC236}">
                <a16:creationId xmlns:a16="http://schemas.microsoft.com/office/drawing/2014/main" id="{3D42B66A-516A-E3F0-52C0-B61496E0C906}"/>
              </a:ext>
            </a:extLst>
          </p:cNvPr>
          <p:cNvSpPr txBox="1">
            <a:spLocks noChangeArrowheads="1"/>
          </p:cNvSpPr>
          <p:nvPr/>
        </p:nvSpPr>
        <p:spPr bwMode="auto">
          <a:xfrm>
            <a:off x="14859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extLst>
      <p:ext uri="{BB962C8B-B14F-4D97-AF65-F5344CB8AC3E}">
        <p14:creationId xmlns:p14="http://schemas.microsoft.com/office/powerpoint/2010/main" val="176733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lstStyle/>
          <a:p>
            <a:pPr marL="0" indent="0">
              <a:buNone/>
            </a:pPr>
            <a:r>
              <a:rPr lang="en-US" sz="2700" dirty="0"/>
              <a:t>Survivorship/ Supportive Care/ Rehabilitation Service</a:t>
            </a:r>
          </a:p>
          <a:p>
            <a:pPr marL="257175" marR="0" lvl="0" indent="-257175">
              <a:spcBef>
                <a:spcPts val="0"/>
              </a:spcBef>
              <a:spcAft>
                <a:spcPts val="0"/>
              </a:spcAft>
              <a:buFont typeface="+mj-lt"/>
              <a:buAutoNum type="arabicPeriod"/>
              <a:tabLst>
                <a:tab pos="342900" algn="l"/>
              </a:tabLst>
            </a:pPr>
            <a:endParaRPr lang="en-US" sz="1350" b="1" dirty="0">
              <a:solidFill>
                <a:srgbClr val="000000"/>
              </a:solidFill>
              <a:effectLst/>
              <a:latin typeface="Calibri Light" panose="020F0302020204030204" pitchFamily="34" charset="0"/>
              <a:ea typeface="Times New Roman" panose="02020603050405020304" pitchFamily="18" charset="0"/>
            </a:endParaRPr>
          </a:p>
          <a:p>
            <a:pPr marL="0" indent="0">
              <a:spcBef>
                <a:spcPts val="0"/>
              </a:spcBef>
              <a:buNone/>
              <a:tabLst>
                <a:tab pos="342900" algn="l"/>
              </a:tabLst>
            </a:pPr>
            <a:r>
              <a:rPr lang="en-US" b="1" dirty="0">
                <a:solidFill>
                  <a:srgbClr val="000000"/>
                </a:solidFill>
                <a:latin typeface="Calibri Light" panose="020F0302020204030204" pitchFamily="34" charset="0"/>
                <a:ea typeface="Times New Roman" panose="02020603050405020304" pitchFamily="18" charset="0"/>
              </a:rPr>
              <a:t>Webinars:</a:t>
            </a:r>
          </a:p>
          <a:p>
            <a:pPr marL="342900" lvl="1" indent="0">
              <a:spcBef>
                <a:spcPts val="0"/>
              </a:spcBef>
              <a:buNone/>
              <a:tabLst>
                <a:tab pos="342900" algn="l"/>
              </a:tabLst>
            </a:pPr>
            <a:r>
              <a:rPr lang="en-US" b="1" dirty="0">
                <a:solidFill>
                  <a:srgbClr val="000000"/>
                </a:solidFill>
                <a:effectLst/>
                <a:latin typeface="Calibri Light" panose="020F0302020204030204" pitchFamily="34" charset="0"/>
                <a:ea typeface="Times New Roman" panose="02020603050405020304" pitchFamily="18" charset="0"/>
              </a:rPr>
              <a:t>May– </a:t>
            </a:r>
            <a:r>
              <a:rPr lang="en-US" b="1" i="1" dirty="0">
                <a:solidFill>
                  <a:srgbClr val="000000"/>
                </a:solidFill>
                <a:effectLst/>
                <a:latin typeface="Calibri Light" panose="020F0302020204030204" pitchFamily="34" charset="0"/>
                <a:ea typeface="Times New Roman" panose="02020603050405020304" pitchFamily="18" charset="0"/>
              </a:rPr>
              <a:t>Head and Neck Cancer:  What To Expect the First Year. </a:t>
            </a:r>
            <a:endParaRPr lang="en-US" i="1" dirty="0">
              <a:solidFill>
                <a:srgbClr val="000000"/>
              </a:solidFill>
              <a:latin typeface="Calibri" panose="020F0502020204030204" pitchFamily="34" charset="0"/>
              <a:ea typeface="Times New Roman" panose="02020603050405020304" pitchFamily="18" charset="0"/>
            </a:endParaRPr>
          </a:p>
          <a:p>
            <a:pPr marL="342900" lvl="1" indent="0">
              <a:spcBef>
                <a:spcPts val="0"/>
              </a:spcBef>
              <a:buNone/>
              <a:tabLst>
                <a:tab pos="342900" algn="l"/>
              </a:tabLst>
            </a:pPr>
            <a:r>
              <a:rPr lang="en-US" b="1" dirty="0">
                <a:solidFill>
                  <a:srgbClr val="000000"/>
                </a:solidFill>
                <a:effectLst/>
                <a:latin typeface="Calibri Light" panose="020F0302020204030204" pitchFamily="34" charset="0"/>
                <a:ea typeface="Times New Roman" panose="02020603050405020304" pitchFamily="18" charset="0"/>
              </a:rPr>
              <a:t>June– </a:t>
            </a:r>
            <a:r>
              <a:rPr lang="en-US" b="1" i="1" dirty="0">
                <a:solidFill>
                  <a:srgbClr val="000000"/>
                </a:solidFill>
                <a:effectLst/>
                <a:latin typeface="Calibri Light" panose="020F0302020204030204" pitchFamily="34" charset="0"/>
                <a:ea typeface="Times New Roman" panose="02020603050405020304" pitchFamily="18" charset="0"/>
              </a:rPr>
              <a:t>Guiding Light: Navigating End-of-Life Care for Head and Neck Cancer Patients </a:t>
            </a:r>
            <a:endParaRPr lang="en-US" dirty="0">
              <a:solidFill>
                <a:srgbClr val="000000"/>
              </a:solidFill>
              <a:latin typeface="Calibri" panose="020F0502020204030204" pitchFamily="34" charset="0"/>
              <a:ea typeface="Times New Roman" panose="02020603050405020304" pitchFamily="18" charset="0"/>
            </a:endParaRPr>
          </a:p>
          <a:p>
            <a:pPr marL="342900" lvl="1" indent="0">
              <a:spcBef>
                <a:spcPts val="0"/>
              </a:spcBef>
              <a:buNone/>
              <a:tabLst>
                <a:tab pos="342900" algn="l"/>
              </a:tabLst>
            </a:pPr>
            <a:r>
              <a:rPr lang="en-US" b="1" dirty="0">
                <a:solidFill>
                  <a:srgbClr val="000000"/>
                </a:solidFill>
                <a:effectLst/>
                <a:latin typeface="Calibri Light" panose="020F0302020204030204" pitchFamily="34" charset="0"/>
                <a:ea typeface="Times New Roman" panose="02020603050405020304" pitchFamily="18" charset="0"/>
              </a:rPr>
              <a:t>August – Laryngectomy webinar. </a:t>
            </a:r>
            <a:endParaRPr lang="en-US" dirty="0">
              <a:solidFill>
                <a:srgbClr val="000000"/>
              </a:solidFill>
              <a:effectLst/>
              <a:latin typeface="Calibri" panose="020F0502020204030204" pitchFamily="34" charset="0"/>
              <a:ea typeface="Calibri" panose="020F0502020204030204" pitchFamily="34" charset="0"/>
            </a:endParaRPr>
          </a:p>
          <a:p>
            <a:pPr marL="0" indent="0">
              <a:spcBef>
                <a:spcPts val="0"/>
              </a:spcBef>
              <a:buNone/>
              <a:tabLst>
                <a:tab pos="342900" algn="l"/>
              </a:tabLst>
            </a:pPr>
            <a:r>
              <a:rPr lang="en-US" b="1" dirty="0">
                <a:solidFill>
                  <a:srgbClr val="000000"/>
                </a:solidFill>
                <a:effectLst/>
                <a:latin typeface="Calibri Light" panose="020F0302020204030204" pitchFamily="34" charset="0"/>
                <a:ea typeface="Times New Roman" panose="02020603050405020304" pitchFamily="18" charset="0"/>
              </a:rPr>
              <a:t>October 5 Survivorship Symposium – In Philly.</a:t>
            </a:r>
            <a:endParaRPr lang="en-US"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62377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lstStyle/>
          <a:p>
            <a:pPr marL="0" indent="0">
              <a:buNone/>
            </a:pPr>
            <a:r>
              <a:rPr lang="en-US" dirty="0"/>
              <a:t>Value and Quality of Care Service</a:t>
            </a:r>
          </a:p>
          <a:p>
            <a:pPr marL="342900" lvl="1" indent="0">
              <a:buNone/>
            </a:pPr>
            <a:r>
              <a:rPr lang="en-US" sz="2100" dirty="0"/>
              <a:t>Focused on 3 areas this past year</a:t>
            </a:r>
          </a:p>
          <a:p>
            <a:pPr marL="685800" lvl="2" indent="0">
              <a:buNone/>
            </a:pPr>
            <a:r>
              <a:rPr lang="en-US" sz="1800" dirty="0"/>
              <a:t>Post-op Radiation Delays – pursuing collaboration with ASTRO to address the issue with the Radiation Oncology community</a:t>
            </a:r>
          </a:p>
          <a:p>
            <a:pPr marL="685800" lvl="2" indent="0">
              <a:buNone/>
            </a:pPr>
            <a:r>
              <a:rPr lang="en-US" sz="1800" dirty="0"/>
              <a:t>Patient engagement – designing patient survey to understand how they interact with PROs and what things they find valuable when reporting on their outcomes; goal is to produce best practice guidelines for organization trying to implement or optimize PROs in their practices</a:t>
            </a:r>
          </a:p>
          <a:p>
            <a:pPr marL="685800" lvl="2" indent="0">
              <a:buNone/>
            </a:pPr>
            <a:r>
              <a:rPr lang="en-US" sz="1800" dirty="0"/>
              <a:t>Multidisciplinary tumor boards – working to establish minimum requirements for a multidisciplinary tumor board to have guidelines particularly for the non-academic setting</a:t>
            </a:r>
          </a:p>
        </p:txBody>
      </p:sp>
    </p:spTree>
    <p:extLst>
      <p:ext uri="{BB962C8B-B14F-4D97-AF65-F5344CB8AC3E}">
        <p14:creationId xmlns:p14="http://schemas.microsoft.com/office/powerpoint/2010/main" val="2695766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6A58-EC42-012C-F05D-DA70E75205CE}"/>
              </a:ext>
            </a:extLst>
          </p:cNvPr>
          <p:cNvSpPr>
            <a:spLocks noGrp="1"/>
          </p:cNvSpPr>
          <p:nvPr>
            <p:ph type="ctrTitle"/>
          </p:nvPr>
        </p:nvSpPr>
        <p:spPr>
          <a:xfrm>
            <a:off x="1143000" y="2367643"/>
            <a:ext cx="6858000" cy="1191135"/>
          </a:xfrm>
        </p:spPr>
        <p:txBody>
          <a:bodyPr anchor="ctr"/>
          <a:lstStyle/>
          <a:p>
            <a:r>
              <a:rPr lang="en-US" dirty="0"/>
              <a:t>Research Division</a:t>
            </a:r>
          </a:p>
        </p:txBody>
      </p:sp>
      <p:sp>
        <p:nvSpPr>
          <p:cNvPr id="3" name="Subtitle 2">
            <a:extLst>
              <a:ext uri="{FF2B5EF4-FFF2-40B4-BE49-F238E27FC236}">
                <a16:creationId xmlns:a16="http://schemas.microsoft.com/office/drawing/2014/main" id="{935FB4A4-17F3-DCD3-490A-55878B167CF0}"/>
              </a:ext>
            </a:extLst>
          </p:cNvPr>
          <p:cNvSpPr>
            <a:spLocks noGrp="1"/>
          </p:cNvSpPr>
          <p:nvPr>
            <p:ph type="subTitle" idx="1"/>
          </p:nvPr>
        </p:nvSpPr>
        <p:spPr>
          <a:xfrm>
            <a:off x="1143000" y="3541599"/>
            <a:ext cx="6858000" cy="1486750"/>
          </a:xfrm>
        </p:spPr>
        <p:txBody>
          <a:bodyPr>
            <a:normAutofit fontScale="92500" lnSpcReduction="10000"/>
          </a:bodyPr>
          <a:lstStyle/>
          <a:p>
            <a:endParaRPr lang="en-US" b="1" dirty="0">
              <a:latin typeface="Avenir Book" panose="02000503020000020003"/>
            </a:endParaRPr>
          </a:p>
          <a:p>
            <a:r>
              <a:rPr lang="en-US" sz="2250" b="1" dirty="0">
                <a:latin typeface="Avenir Book" panose="02000503020000020003"/>
              </a:rPr>
              <a:t>Population Health &amp; Clinical Research Service</a:t>
            </a:r>
          </a:p>
          <a:p>
            <a:r>
              <a:rPr lang="en-US" sz="2250" b="1" i="0" dirty="0">
                <a:solidFill>
                  <a:srgbClr val="222222"/>
                </a:solidFill>
                <a:effectLst/>
                <a:highlight>
                  <a:srgbClr val="FFFFFF"/>
                </a:highlight>
                <a:latin typeface="Avenir Book" panose="02000503020000020003"/>
              </a:rPr>
              <a:t>Basic &amp; Translational Science Service</a:t>
            </a:r>
          </a:p>
          <a:p>
            <a:r>
              <a:rPr lang="en-US" sz="2250" b="1" dirty="0">
                <a:solidFill>
                  <a:srgbClr val="222222"/>
                </a:solidFill>
                <a:highlight>
                  <a:srgbClr val="FFFFFF"/>
                </a:highlight>
                <a:latin typeface="Avenir Book" panose="02000503020000020003"/>
              </a:rPr>
              <a:t>Grants Service</a:t>
            </a:r>
            <a:endParaRPr lang="en-US" sz="2250" b="1" i="0" dirty="0">
              <a:solidFill>
                <a:srgbClr val="222222"/>
              </a:solidFill>
              <a:effectLst/>
              <a:highlight>
                <a:srgbClr val="FFFFFF"/>
              </a:highlight>
              <a:latin typeface="Avenir Book" panose="02000503020000020003"/>
            </a:endParaRPr>
          </a:p>
          <a:p>
            <a:endParaRPr lang="en-US" b="1" dirty="0"/>
          </a:p>
          <a:p>
            <a:endParaRPr lang="en-US" dirty="0"/>
          </a:p>
        </p:txBody>
      </p:sp>
    </p:spTree>
    <p:extLst>
      <p:ext uri="{BB962C8B-B14F-4D97-AF65-F5344CB8AC3E}">
        <p14:creationId xmlns:p14="http://schemas.microsoft.com/office/powerpoint/2010/main" val="660457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97971" y="2073729"/>
            <a:ext cx="7886700" cy="3657600"/>
          </a:xfrm>
        </p:spPr>
        <p:txBody>
          <a:bodyPr>
            <a:noAutofit/>
          </a:bodyPr>
          <a:lstStyle/>
          <a:p>
            <a:pPr marL="0" indent="0" algn="ctr">
              <a:lnSpc>
                <a:spcPct val="110000"/>
              </a:lnSpc>
              <a:spcBef>
                <a:spcPts val="0"/>
              </a:spcBef>
              <a:buNone/>
            </a:pPr>
            <a:r>
              <a:rPr lang="en-US" b="1" dirty="0"/>
              <a:t>Population Health &amp; Clinical Research Service</a:t>
            </a:r>
          </a:p>
          <a:p>
            <a:pPr marL="0" indent="0" algn="ctr">
              <a:lnSpc>
                <a:spcPct val="110000"/>
              </a:lnSpc>
              <a:spcBef>
                <a:spcPts val="0"/>
              </a:spcBef>
              <a:buNone/>
            </a:pPr>
            <a:endParaRPr lang="en-US" sz="900" b="1" dirty="0"/>
          </a:p>
          <a:p>
            <a:pPr>
              <a:lnSpc>
                <a:spcPct val="110000"/>
              </a:lnSpc>
              <a:spcBef>
                <a:spcPts val="0"/>
              </a:spcBef>
            </a:pPr>
            <a:r>
              <a:rPr lang="en-US" sz="1800" dirty="0">
                <a:latin typeface="Avenir Book" panose="02000503020000020003"/>
              </a:rPr>
              <a:t>Reviewed and sponsored an AHNS survey</a:t>
            </a:r>
          </a:p>
          <a:p>
            <a:pPr marL="0" indent="0">
              <a:lnSpc>
                <a:spcPct val="110000"/>
              </a:lnSpc>
              <a:spcBef>
                <a:spcPts val="0"/>
              </a:spcBef>
              <a:buNone/>
            </a:pPr>
            <a:endParaRPr lang="en-US" sz="900" dirty="0">
              <a:latin typeface="Avenir Book" panose="02000503020000020003"/>
            </a:endParaRPr>
          </a:p>
          <a:p>
            <a:pPr>
              <a:lnSpc>
                <a:spcPct val="110000"/>
              </a:lnSpc>
              <a:spcBef>
                <a:spcPts val="0"/>
              </a:spcBef>
            </a:pPr>
            <a:r>
              <a:rPr lang="en-US" sz="1800" dirty="0">
                <a:latin typeface="Avenir Book" panose="02000503020000020003"/>
              </a:rPr>
              <a:t>Developed monthly infographics (6-8 in the past year)</a:t>
            </a:r>
          </a:p>
          <a:p>
            <a:pPr marL="0" indent="0">
              <a:lnSpc>
                <a:spcPct val="110000"/>
              </a:lnSpc>
              <a:spcBef>
                <a:spcPts val="0"/>
              </a:spcBef>
              <a:buNone/>
            </a:pPr>
            <a:endParaRPr lang="en-US" sz="900" dirty="0">
              <a:latin typeface="Avenir Book" panose="02000503020000020003"/>
            </a:endParaRPr>
          </a:p>
          <a:p>
            <a:pPr>
              <a:lnSpc>
                <a:spcPct val="110000"/>
              </a:lnSpc>
              <a:spcBef>
                <a:spcPts val="0"/>
              </a:spcBef>
            </a:pPr>
            <a:r>
              <a:rPr lang="en-US" sz="1800" dirty="0">
                <a:latin typeface="Avenir Book" panose="02000503020000020003"/>
              </a:rPr>
              <a:t>Presented </a:t>
            </a:r>
            <a:r>
              <a:rPr lang="en-US" sz="1800" b="1" i="0" dirty="0">
                <a:solidFill>
                  <a:schemeClr val="accent1"/>
                </a:solidFill>
                <a:effectLst/>
                <a:highlight>
                  <a:srgbClr val="FFFFFF"/>
                </a:highlight>
                <a:latin typeface="Avenir Book" panose="02000503020000020003"/>
              </a:rPr>
              <a:t>Disparities in Research</a:t>
            </a:r>
            <a:r>
              <a:rPr lang="en-US" sz="1800" b="0" i="0" dirty="0">
                <a:solidFill>
                  <a:srgbClr val="222222"/>
                </a:solidFill>
                <a:effectLst/>
                <a:highlight>
                  <a:srgbClr val="FFFFFF"/>
                </a:highlight>
                <a:latin typeface="Avenir Book" panose="02000503020000020003"/>
              </a:rPr>
              <a:t> </a:t>
            </a:r>
            <a:r>
              <a:rPr lang="en-US" sz="1800" dirty="0">
                <a:latin typeface="Avenir Book" panose="02000503020000020003"/>
              </a:rPr>
              <a:t>Webinar</a:t>
            </a:r>
          </a:p>
          <a:p>
            <a:pPr marL="0" indent="0">
              <a:lnSpc>
                <a:spcPct val="110000"/>
              </a:lnSpc>
              <a:spcBef>
                <a:spcPts val="0"/>
              </a:spcBef>
              <a:buNone/>
            </a:pPr>
            <a:endParaRPr lang="en-US" sz="900" dirty="0">
              <a:latin typeface="Avenir Book" panose="02000503020000020003"/>
            </a:endParaRPr>
          </a:p>
          <a:p>
            <a:pPr>
              <a:lnSpc>
                <a:spcPct val="110000"/>
              </a:lnSpc>
              <a:spcBef>
                <a:spcPts val="0"/>
              </a:spcBef>
            </a:pPr>
            <a:r>
              <a:rPr lang="en-US" sz="1800" dirty="0">
                <a:latin typeface="Avenir Book" panose="02000503020000020003"/>
              </a:rPr>
              <a:t>Five-Minute Interview Series: 2 completed by Joseph Curry</a:t>
            </a:r>
          </a:p>
          <a:p>
            <a:pPr marL="0" indent="0">
              <a:lnSpc>
                <a:spcPct val="110000"/>
              </a:lnSpc>
              <a:spcBef>
                <a:spcPts val="0"/>
              </a:spcBef>
              <a:buNone/>
            </a:pPr>
            <a:r>
              <a:rPr lang="en-US" sz="1800" dirty="0">
                <a:latin typeface="Avenir Book" panose="02000503020000020003"/>
              </a:rPr>
              <a:t>	featuring Nabil Saba and Sana Karam</a:t>
            </a:r>
          </a:p>
          <a:p>
            <a:pPr marL="0" indent="0">
              <a:lnSpc>
                <a:spcPct val="110000"/>
              </a:lnSpc>
              <a:spcBef>
                <a:spcPts val="0"/>
              </a:spcBef>
              <a:buNone/>
            </a:pPr>
            <a:endParaRPr lang="en-US" sz="900" dirty="0">
              <a:latin typeface="Avenir Book" panose="02000503020000020003"/>
            </a:endParaRPr>
          </a:p>
          <a:p>
            <a:pPr>
              <a:lnSpc>
                <a:spcPct val="110000"/>
              </a:lnSpc>
              <a:spcBef>
                <a:spcPts val="0"/>
              </a:spcBef>
            </a:pPr>
            <a:r>
              <a:rPr lang="en-US" sz="1800" dirty="0">
                <a:latin typeface="Avenir Book" panose="02000503020000020003"/>
              </a:rPr>
              <a:t>AHNS Journal Club Edition</a:t>
            </a:r>
          </a:p>
          <a:p>
            <a:pPr marL="0" indent="0">
              <a:lnSpc>
                <a:spcPct val="110000"/>
              </a:lnSpc>
              <a:spcBef>
                <a:spcPts val="0"/>
              </a:spcBef>
              <a:buNone/>
            </a:pPr>
            <a:endParaRPr lang="en-US" sz="900" dirty="0">
              <a:latin typeface="Avenir Book" panose="02000503020000020003"/>
            </a:endParaRPr>
          </a:p>
          <a:p>
            <a:pPr>
              <a:lnSpc>
                <a:spcPct val="110000"/>
              </a:lnSpc>
              <a:spcBef>
                <a:spcPts val="0"/>
              </a:spcBef>
            </a:pPr>
            <a:r>
              <a:rPr lang="en-US" sz="1800" dirty="0">
                <a:latin typeface="Avenir Book" panose="02000503020000020003"/>
              </a:rPr>
              <a:t>1 panel and 1 instructional course at the ANHS Meeting in Montreal</a:t>
            </a:r>
          </a:p>
        </p:txBody>
      </p:sp>
      <p:sp>
        <p:nvSpPr>
          <p:cNvPr id="4" name="TextBox 3">
            <a:extLst>
              <a:ext uri="{FF2B5EF4-FFF2-40B4-BE49-F238E27FC236}">
                <a16:creationId xmlns:a16="http://schemas.microsoft.com/office/drawing/2014/main" id="{CBE1F2FF-B454-FF47-5B57-5062D596EBD7}"/>
              </a:ext>
            </a:extLst>
          </p:cNvPr>
          <p:cNvSpPr txBox="1"/>
          <p:nvPr/>
        </p:nvSpPr>
        <p:spPr>
          <a:xfrm>
            <a:off x="7510236" y="2073729"/>
            <a:ext cx="1633765" cy="923330"/>
          </a:xfrm>
          <a:prstGeom prst="rect">
            <a:avLst/>
          </a:prstGeom>
          <a:noFill/>
        </p:spPr>
        <p:txBody>
          <a:bodyPr wrap="square" rtlCol="0">
            <a:spAutoFit/>
          </a:bodyPr>
          <a:lstStyle/>
          <a:p>
            <a:r>
              <a:rPr lang="en-US" sz="1350" dirty="0">
                <a:solidFill>
                  <a:schemeClr val="accent1"/>
                </a:solidFill>
              </a:rPr>
              <a:t>Barry Wenig</a:t>
            </a:r>
          </a:p>
          <a:p>
            <a:r>
              <a:rPr lang="en-US" sz="1350" dirty="0">
                <a:solidFill>
                  <a:schemeClr val="accent1"/>
                </a:solidFill>
              </a:rPr>
              <a:t>Joseph Curry</a:t>
            </a:r>
          </a:p>
          <a:p>
            <a:r>
              <a:rPr lang="en-US" sz="1350" dirty="0">
                <a:solidFill>
                  <a:schemeClr val="accent1"/>
                </a:solidFill>
              </a:rPr>
              <a:t>Staff: Loren Hamilton</a:t>
            </a:r>
          </a:p>
        </p:txBody>
      </p:sp>
    </p:spTree>
    <p:extLst>
      <p:ext uri="{BB962C8B-B14F-4D97-AF65-F5344CB8AC3E}">
        <p14:creationId xmlns:p14="http://schemas.microsoft.com/office/powerpoint/2010/main" val="4178695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114300" y="2362828"/>
            <a:ext cx="7886700" cy="2778239"/>
          </a:xfrm>
        </p:spPr>
        <p:txBody>
          <a:bodyPr>
            <a:noAutofit/>
          </a:bodyPr>
          <a:lstStyle/>
          <a:p>
            <a:pPr marL="0" indent="0" algn="ctr">
              <a:lnSpc>
                <a:spcPct val="100000"/>
              </a:lnSpc>
              <a:spcBef>
                <a:spcPts val="0"/>
              </a:spcBef>
              <a:buNone/>
            </a:pPr>
            <a:r>
              <a:rPr lang="en-US" b="1" dirty="0"/>
              <a:t>Population Health &amp; Clinical Research Service</a:t>
            </a:r>
          </a:p>
          <a:p>
            <a:pPr marL="0" indent="0" algn="ctr">
              <a:lnSpc>
                <a:spcPct val="100000"/>
              </a:lnSpc>
              <a:spcBef>
                <a:spcPts val="0"/>
              </a:spcBef>
              <a:buNone/>
            </a:pPr>
            <a:endParaRPr lang="en-US" sz="900" b="1" dirty="0"/>
          </a:p>
          <a:p>
            <a:pPr>
              <a:lnSpc>
                <a:spcPct val="100000"/>
              </a:lnSpc>
              <a:spcBef>
                <a:spcPts val="0"/>
              </a:spcBef>
            </a:pPr>
            <a:r>
              <a:rPr lang="en-US" sz="1800" dirty="0">
                <a:latin typeface="Avenir Book" panose="02000503020000020003"/>
              </a:rPr>
              <a:t>Ongoing multi-institutional </a:t>
            </a:r>
            <a:r>
              <a:rPr lang="en-US" sz="1800" b="1" dirty="0">
                <a:solidFill>
                  <a:schemeClr val="accent1"/>
                </a:solidFill>
                <a:latin typeface="Avenir Book" panose="02000503020000020003"/>
              </a:rPr>
              <a:t>COVID-19 Cancer</a:t>
            </a:r>
            <a:r>
              <a:rPr lang="en-US" sz="1800" dirty="0">
                <a:latin typeface="Avenir Book" panose="02000503020000020003"/>
              </a:rPr>
              <a:t> project</a:t>
            </a:r>
          </a:p>
          <a:p>
            <a:pPr marL="0" indent="0">
              <a:lnSpc>
                <a:spcPct val="100000"/>
              </a:lnSpc>
              <a:spcBef>
                <a:spcPts val="0"/>
              </a:spcBef>
              <a:buNone/>
            </a:pPr>
            <a:endParaRPr lang="en-US" sz="900" dirty="0">
              <a:latin typeface="Avenir Book" panose="02000503020000020003"/>
            </a:endParaRPr>
          </a:p>
          <a:p>
            <a:pPr>
              <a:lnSpc>
                <a:spcPct val="100000"/>
              </a:lnSpc>
              <a:spcBef>
                <a:spcPts val="0"/>
              </a:spcBef>
            </a:pPr>
            <a:r>
              <a:rPr lang="en-US" sz="1800" dirty="0">
                <a:latin typeface="Avenir Book" panose="02000503020000020003"/>
              </a:rPr>
              <a:t>Upcoming proposed webinars on </a:t>
            </a:r>
            <a:r>
              <a:rPr lang="en-US" sz="1800" b="1" dirty="0">
                <a:solidFill>
                  <a:schemeClr val="accent1"/>
                </a:solidFill>
                <a:latin typeface="Avenir Book" panose="02000503020000020003"/>
              </a:rPr>
              <a:t>Population Health</a:t>
            </a:r>
          </a:p>
          <a:p>
            <a:pPr marL="0" indent="0">
              <a:lnSpc>
                <a:spcPct val="100000"/>
              </a:lnSpc>
              <a:spcBef>
                <a:spcPts val="0"/>
              </a:spcBef>
              <a:buNone/>
            </a:pPr>
            <a:r>
              <a:rPr lang="en-US" sz="1800" b="1" dirty="0">
                <a:solidFill>
                  <a:schemeClr val="accent1"/>
                </a:solidFill>
                <a:latin typeface="Avenir Book" panose="02000503020000020003"/>
              </a:rPr>
              <a:t>	</a:t>
            </a:r>
            <a:r>
              <a:rPr lang="en-US" sz="1800" dirty="0">
                <a:latin typeface="Avenir Book" panose="02000503020000020003"/>
              </a:rPr>
              <a:t>and </a:t>
            </a:r>
            <a:r>
              <a:rPr lang="en-US" sz="1800" b="1" dirty="0">
                <a:solidFill>
                  <a:schemeClr val="accent1"/>
                </a:solidFill>
                <a:latin typeface="Avenir Book" panose="02000503020000020003"/>
              </a:rPr>
              <a:t>Big Data</a:t>
            </a:r>
          </a:p>
          <a:p>
            <a:pPr>
              <a:lnSpc>
                <a:spcPct val="100000"/>
              </a:lnSpc>
              <a:spcBef>
                <a:spcPts val="0"/>
              </a:spcBef>
            </a:pPr>
            <a:endParaRPr lang="en-US" sz="900" dirty="0">
              <a:latin typeface="Avenir Book" panose="02000503020000020003"/>
            </a:endParaRPr>
          </a:p>
          <a:p>
            <a:pPr>
              <a:lnSpc>
                <a:spcPct val="100000"/>
              </a:lnSpc>
              <a:spcBef>
                <a:spcPts val="0"/>
              </a:spcBef>
            </a:pPr>
            <a:r>
              <a:rPr lang="en-US" sz="1800" dirty="0">
                <a:latin typeface="Avenir Book" panose="02000503020000020003"/>
              </a:rPr>
              <a:t>Proposed Collaborative webinar on </a:t>
            </a:r>
            <a:r>
              <a:rPr lang="en-US" sz="1800" b="1" dirty="0">
                <a:solidFill>
                  <a:schemeClr val="accent1"/>
                </a:solidFill>
                <a:latin typeface="Avenir Book" panose="02000503020000020003"/>
              </a:rPr>
              <a:t>Research Ethics</a:t>
            </a:r>
            <a:r>
              <a:rPr lang="en-US" sz="1800" dirty="0">
                <a:latin typeface="Avenir Book" panose="02000503020000020003"/>
              </a:rPr>
              <a:t> with the</a:t>
            </a:r>
          </a:p>
          <a:p>
            <a:pPr marL="0" indent="0">
              <a:lnSpc>
                <a:spcPct val="100000"/>
              </a:lnSpc>
              <a:spcBef>
                <a:spcPts val="0"/>
              </a:spcBef>
              <a:buNone/>
            </a:pPr>
            <a:r>
              <a:rPr lang="en-US" sz="1800" dirty="0">
                <a:latin typeface="Avenir Book" panose="02000503020000020003"/>
              </a:rPr>
              <a:t>	Basic &amp; Translational Science Service</a:t>
            </a:r>
          </a:p>
          <a:p>
            <a:pPr>
              <a:lnSpc>
                <a:spcPct val="100000"/>
              </a:lnSpc>
              <a:spcBef>
                <a:spcPts val="0"/>
              </a:spcBef>
            </a:pPr>
            <a:endParaRPr lang="en-US" sz="900" dirty="0">
              <a:latin typeface="Avenir Book" panose="02000503020000020003"/>
            </a:endParaRPr>
          </a:p>
          <a:p>
            <a:pPr>
              <a:lnSpc>
                <a:spcPct val="100000"/>
              </a:lnSpc>
              <a:spcBef>
                <a:spcPts val="0"/>
              </a:spcBef>
            </a:pPr>
            <a:r>
              <a:rPr lang="en-US" sz="1800" dirty="0">
                <a:latin typeface="Avenir Book" panose="02000503020000020003"/>
              </a:rPr>
              <a:t>Development of a Service Slack channel</a:t>
            </a:r>
          </a:p>
        </p:txBody>
      </p:sp>
      <p:sp>
        <p:nvSpPr>
          <p:cNvPr id="5" name="TextBox 4">
            <a:extLst>
              <a:ext uri="{FF2B5EF4-FFF2-40B4-BE49-F238E27FC236}">
                <a16:creationId xmlns:a16="http://schemas.microsoft.com/office/drawing/2014/main" id="{6D9C9C7C-95F3-8A83-34D3-72C680975260}"/>
              </a:ext>
            </a:extLst>
          </p:cNvPr>
          <p:cNvSpPr txBox="1"/>
          <p:nvPr/>
        </p:nvSpPr>
        <p:spPr>
          <a:xfrm>
            <a:off x="7510236" y="2073729"/>
            <a:ext cx="1633765" cy="923330"/>
          </a:xfrm>
          <a:prstGeom prst="rect">
            <a:avLst/>
          </a:prstGeom>
          <a:noFill/>
        </p:spPr>
        <p:txBody>
          <a:bodyPr wrap="square" rtlCol="0">
            <a:spAutoFit/>
          </a:bodyPr>
          <a:lstStyle/>
          <a:p>
            <a:r>
              <a:rPr lang="en-US" sz="1350" dirty="0">
                <a:solidFill>
                  <a:schemeClr val="accent1"/>
                </a:solidFill>
              </a:rPr>
              <a:t>Barry Wenig</a:t>
            </a:r>
          </a:p>
          <a:p>
            <a:r>
              <a:rPr lang="en-US" sz="1350" dirty="0">
                <a:solidFill>
                  <a:schemeClr val="accent1"/>
                </a:solidFill>
              </a:rPr>
              <a:t>Joseph Curry</a:t>
            </a:r>
          </a:p>
          <a:p>
            <a:r>
              <a:rPr lang="en-US" sz="1350" dirty="0">
                <a:solidFill>
                  <a:schemeClr val="accent1"/>
                </a:solidFill>
              </a:rPr>
              <a:t>Staff: Loren Hamilton</a:t>
            </a:r>
          </a:p>
        </p:txBody>
      </p:sp>
    </p:spTree>
    <p:extLst>
      <p:ext uri="{BB962C8B-B14F-4D97-AF65-F5344CB8AC3E}">
        <p14:creationId xmlns:p14="http://schemas.microsoft.com/office/powerpoint/2010/main" val="38175447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106136" y="2242797"/>
            <a:ext cx="7886700" cy="3263504"/>
          </a:xfrm>
        </p:spPr>
        <p:txBody>
          <a:bodyPr>
            <a:normAutofit/>
          </a:bodyPr>
          <a:lstStyle/>
          <a:p>
            <a:pPr marL="0" indent="0" algn="ctr">
              <a:lnSpc>
                <a:spcPct val="100000"/>
              </a:lnSpc>
              <a:spcBef>
                <a:spcPts val="0"/>
              </a:spcBef>
              <a:buNone/>
            </a:pPr>
            <a:r>
              <a:rPr lang="en-US" b="1" i="0" dirty="0">
                <a:solidFill>
                  <a:srgbClr val="222222"/>
                </a:solidFill>
                <a:effectLst/>
                <a:highlight>
                  <a:srgbClr val="FFFFFF"/>
                </a:highlight>
                <a:latin typeface="Avenir Book" panose="02000503020000020003"/>
              </a:rPr>
              <a:t>Basic &amp; Translational Science Service</a:t>
            </a:r>
          </a:p>
          <a:p>
            <a:pPr algn="l">
              <a:lnSpc>
                <a:spcPct val="100000"/>
              </a:lnSpc>
              <a:spcBef>
                <a:spcPts val="0"/>
              </a:spcBef>
            </a:pPr>
            <a:endParaRPr lang="en-US" sz="1800" dirty="0">
              <a:solidFill>
                <a:srgbClr val="222222"/>
              </a:solidFill>
              <a:highlight>
                <a:srgbClr val="FFFFFF"/>
              </a:highlight>
              <a:latin typeface="Avenir Book" panose="02000503020000020003"/>
            </a:endParaRPr>
          </a:p>
          <a:p>
            <a:pPr algn="l">
              <a:lnSpc>
                <a:spcPct val="100000"/>
              </a:lnSpc>
              <a:spcBef>
                <a:spcPts val="0"/>
              </a:spcBef>
            </a:pPr>
            <a:r>
              <a:rPr lang="en-US" sz="1800" b="0" i="0" dirty="0">
                <a:solidFill>
                  <a:srgbClr val="222222"/>
                </a:solidFill>
                <a:effectLst/>
                <a:highlight>
                  <a:srgbClr val="FFFFFF"/>
                </a:highlight>
                <a:latin typeface="Avenir Book" panose="02000503020000020003"/>
              </a:rPr>
              <a:t>Launched the Virtual Repository</a:t>
            </a:r>
          </a:p>
          <a:p>
            <a:pPr algn="l">
              <a:lnSpc>
                <a:spcPct val="100000"/>
              </a:lnSpc>
              <a:spcBef>
                <a:spcPts val="0"/>
              </a:spcBef>
            </a:pPr>
            <a:endParaRPr lang="en-US" sz="1800" b="0" i="0" dirty="0">
              <a:solidFill>
                <a:srgbClr val="222222"/>
              </a:solidFill>
              <a:effectLst/>
              <a:highlight>
                <a:srgbClr val="FFFFFF"/>
              </a:highlight>
              <a:latin typeface="Avenir Book" panose="02000503020000020003"/>
            </a:endParaRPr>
          </a:p>
          <a:p>
            <a:pPr algn="l">
              <a:lnSpc>
                <a:spcPct val="100000"/>
              </a:lnSpc>
              <a:spcBef>
                <a:spcPts val="0"/>
              </a:spcBef>
            </a:pPr>
            <a:r>
              <a:rPr lang="en-US" sz="1800" b="0" i="0" dirty="0">
                <a:solidFill>
                  <a:srgbClr val="222222"/>
                </a:solidFill>
                <a:effectLst/>
                <a:highlight>
                  <a:srgbClr val="FFFFFF"/>
                </a:highlight>
                <a:latin typeface="Avenir Book" panose="02000503020000020003"/>
              </a:rPr>
              <a:t>Tweeted Infographics (ctDNA , p16 in HNC, Debio)</a:t>
            </a:r>
          </a:p>
          <a:p>
            <a:pPr algn="l">
              <a:lnSpc>
                <a:spcPct val="100000"/>
              </a:lnSpc>
              <a:spcBef>
                <a:spcPts val="0"/>
              </a:spcBef>
            </a:pPr>
            <a:endParaRPr lang="en-US" sz="1800" b="0" i="0" dirty="0">
              <a:solidFill>
                <a:srgbClr val="222222"/>
              </a:solidFill>
              <a:effectLst/>
              <a:highlight>
                <a:srgbClr val="FFFFFF"/>
              </a:highlight>
              <a:latin typeface="Avenir Book" panose="02000503020000020003"/>
            </a:endParaRPr>
          </a:p>
          <a:p>
            <a:pPr algn="l">
              <a:lnSpc>
                <a:spcPct val="100000"/>
              </a:lnSpc>
              <a:spcBef>
                <a:spcPts val="0"/>
              </a:spcBef>
            </a:pPr>
            <a:r>
              <a:rPr lang="en-US" sz="1800" b="0" i="0" dirty="0">
                <a:solidFill>
                  <a:srgbClr val="222222"/>
                </a:solidFill>
                <a:effectLst/>
                <a:highlight>
                  <a:srgbClr val="FFFFFF"/>
                </a:highlight>
                <a:latin typeface="Avenir Book" panose="02000503020000020003"/>
              </a:rPr>
              <a:t>Organized the first BST webinar: </a:t>
            </a:r>
            <a:r>
              <a:rPr lang="en-US" sz="1800" b="1" i="0" dirty="0">
                <a:solidFill>
                  <a:schemeClr val="accent1"/>
                </a:solidFill>
                <a:effectLst/>
                <a:highlight>
                  <a:srgbClr val="FFFFFF"/>
                </a:highlight>
                <a:latin typeface="Avenir Book" panose="02000503020000020003"/>
              </a:rPr>
              <a:t>Immunotherapy for Mucosal HNC - Discussion of the Current Landscape and Visions for the Future</a:t>
            </a:r>
          </a:p>
          <a:p>
            <a:pPr marL="0" indent="0" algn="l">
              <a:lnSpc>
                <a:spcPct val="100000"/>
              </a:lnSpc>
              <a:spcBef>
                <a:spcPts val="0"/>
              </a:spcBef>
              <a:buNone/>
            </a:pPr>
            <a:endParaRPr lang="en-US" sz="1800" b="1" i="0" dirty="0">
              <a:effectLst/>
              <a:highlight>
                <a:srgbClr val="FFFFFF"/>
              </a:highlight>
              <a:latin typeface="Avenir Book" panose="02000503020000020003"/>
            </a:endParaRPr>
          </a:p>
          <a:p>
            <a:pPr algn="l">
              <a:lnSpc>
                <a:spcPct val="100000"/>
              </a:lnSpc>
              <a:spcBef>
                <a:spcPts val="0"/>
              </a:spcBef>
            </a:pPr>
            <a:r>
              <a:rPr lang="en-US" sz="1800" b="0" i="0" dirty="0">
                <a:solidFill>
                  <a:srgbClr val="222222"/>
                </a:solidFill>
                <a:effectLst/>
                <a:highlight>
                  <a:srgbClr val="FFFFFF"/>
                </a:highlight>
                <a:latin typeface="Avenir Book" panose="02000503020000020003"/>
              </a:rPr>
              <a:t>Conducted a survey to better understand the needs of Basic Scientists to encourage membership and participation in AHNS activities.</a:t>
            </a:r>
          </a:p>
          <a:p>
            <a:endParaRPr lang="en-US" dirty="0"/>
          </a:p>
          <a:p>
            <a:pPr marL="0" indent="0">
              <a:buNone/>
            </a:pPr>
            <a:endParaRPr lang="en-US" dirty="0"/>
          </a:p>
        </p:txBody>
      </p:sp>
      <p:sp>
        <p:nvSpPr>
          <p:cNvPr id="4" name="TextBox 3">
            <a:extLst>
              <a:ext uri="{FF2B5EF4-FFF2-40B4-BE49-F238E27FC236}">
                <a16:creationId xmlns:a16="http://schemas.microsoft.com/office/drawing/2014/main" id="{5D5536E6-0300-D8CA-2625-9045BB258F1B}"/>
              </a:ext>
            </a:extLst>
          </p:cNvPr>
          <p:cNvSpPr txBox="1"/>
          <p:nvPr/>
        </p:nvSpPr>
        <p:spPr>
          <a:xfrm>
            <a:off x="7510236" y="2073729"/>
            <a:ext cx="1633765" cy="923330"/>
          </a:xfrm>
          <a:prstGeom prst="rect">
            <a:avLst/>
          </a:prstGeom>
          <a:noFill/>
        </p:spPr>
        <p:txBody>
          <a:bodyPr wrap="square" rtlCol="0">
            <a:spAutoFit/>
          </a:bodyPr>
          <a:lstStyle/>
          <a:p>
            <a:r>
              <a:rPr lang="en-US" sz="1350" dirty="0">
                <a:solidFill>
                  <a:schemeClr val="accent1"/>
                </a:solidFill>
              </a:rPr>
              <a:t>Jeffrey Liu</a:t>
            </a:r>
          </a:p>
          <a:p>
            <a:r>
              <a:rPr lang="en-US" sz="1350" dirty="0">
                <a:solidFill>
                  <a:schemeClr val="accent1"/>
                </a:solidFill>
              </a:rPr>
              <a:t>Sufi Thomas</a:t>
            </a:r>
          </a:p>
          <a:p>
            <a:r>
              <a:rPr lang="en-US" sz="1350" dirty="0">
                <a:solidFill>
                  <a:schemeClr val="accent1"/>
                </a:solidFill>
              </a:rPr>
              <a:t>Staff: Loren Hamilton</a:t>
            </a:r>
          </a:p>
        </p:txBody>
      </p:sp>
    </p:spTree>
    <p:extLst>
      <p:ext uri="{BB962C8B-B14F-4D97-AF65-F5344CB8AC3E}">
        <p14:creationId xmlns:p14="http://schemas.microsoft.com/office/powerpoint/2010/main" val="3138441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0" y="2041072"/>
            <a:ext cx="7813221" cy="3747407"/>
          </a:xfrm>
        </p:spPr>
        <p:txBody>
          <a:bodyPr>
            <a:normAutofit fontScale="92500" lnSpcReduction="10000"/>
          </a:bodyPr>
          <a:lstStyle/>
          <a:p>
            <a:pPr marL="0" indent="0" algn="ctr">
              <a:lnSpc>
                <a:spcPct val="110000"/>
              </a:lnSpc>
              <a:spcBef>
                <a:spcPts val="0"/>
              </a:spcBef>
              <a:buNone/>
            </a:pPr>
            <a:r>
              <a:rPr lang="en-US" sz="2475" b="1" dirty="0"/>
              <a:t>Grants Service</a:t>
            </a:r>
          </a:p>
          <a:p>
            <a:pPr marL="0" indent="0" algn="ctr">
              <a:lnSpc>
                <a:spcPct val="110000"/>
              </a:lnSpc>
              <a:spcBef>
                <a:spcPts val="0"/>
              </a:spcBef>
              <a:buNone/>
            </a:pPr>
            <a:endParaRPr lang="en-US" sz="975" b="1" dirty="0"/>
          </a:p>
          <a:p>
            <a:pPr>
              <a:lnSpc>
                <a:spcPct val="110000"/>
              </a:lnSpc>
              <a:spcBef>
                <a:spcPts val="0"/>
              </a:spcBef>
            </a:pPr>
            <a:r>
              <a:rPr lang="en-US" sz="1950" b="1" dirty="0"/>
              <a:t>Developed a new mechanism for the </a:t>
            </a:r>
            <a:r>
              <a:rPr lang="en-US" sz="1950" b="1" dirty="0">
                <a:solidFill>
                  <a:schemeClr val="accent1"/>
                </a:solidFill>
              </a:rPr>
              <a:t>AHNS Presidential Grants</a:t>
            </a:r>
          </a:p>
          <a:p>
            <a:pPr lvl="1">
              <a:lnSpc>
                <a:spcPct val="110000"/>
              </a:lnSpc>
              <a:spcBef>
                <a:spcPts val="0"/>
              </a:spcBef>
            </a:pPr>
            <a:r>
              <a:rPr lang="en-US" sz="1650" dirty="0"/>
              <a:t>The new AHNS President is given the option to select one of the three RFAs for a three-year period.  </a:t>
            </a:r>
          </a:p>
          <a:p>
            <a:pPr lvl="1">
              <a:lnSpc>
                <a:spcPct val="110000"/>
              </a:lnSpc>
              <a:spcBef>
                <a:spcPts val="0"/>
              </a:spcBef>
            </a:pPr>
            <a:r>
              <a:rPr lang="en-US" sz="1650" dirty="0"/>
              <a:t>This year, one of the three will cycle off and the new president will select a new RFA.</a:t>
            </a:r>
          </a:p>
          <a:p>
            <a:pPr lvl="1">
              <a:lnSpc>
                <a:spcPct val="110000"/>
              </a:lnSpc>
              <a:spcBef>
                <a:spcPts val="0"/>
              </a:spcBef>
            </a:pPr>
            <a:r>
              <a:rPr lang="en-US" sz="1650" dirty="0"/>
              <a:t>The Grant’s Service is currently preparing potential topic suggestions.</a:t>
            </a:r>
          </a:p>
          <a:p>
            <a:pPr lvl="1">
              <a:lnSpc>
                <a:spcPct val="110000"/>
              </a:lnSpc>
              <a:spcBef>
                <a:spcPts val="0"/>
              </a:spcBef>
            </a:pPr>
            <a:endParaRPr lang="en-US" sz="1050" dirty="0"/>
          </a:p>
          <a:p>
            <a:pPr>
              <a:lnSpc>
                <a:spcPct val="120000"/>
              </a:lnSpc>
              <a:spcBef>
                <a:spcPts val="0"/>
              </a:spcBef>
            </a:pPr>
            <a:r>
              <a:rPr lang="en-US" sz="1950" b="1" dirty="0"/>
              <a:t>Inaugural </a:t>
            </a:r>
            <a:r>
              <a:rPr lang="en-US" sz="1950" b="1" dirty="0">
                <a:solidFill>
                  <a:schemeClr val="accent1"/>
                </a:solidFill>
              </a:rPr>
              <a:t>Innovation and Entrepreneurship Symposium</a:t>
            </a:r>
          </a:p>
          <a:p>
            <a:pPr lvl="1">
              <a:lnSpc>
                <a:spcPct val="120000"/>
              </a:lnSpc>
              <a:spcBef>
                <a:spcPts val="0"/>
              </a:spcBef>
            </a:pPr>
            <a:r>
              <a:rPr lang="en-US" sz="1650" dirty="0"/>
              <a:t>Major initiative for this year - development and implementation</a:t>
            </a:r>
          </a:p>
          <a:p>
            <a:pPr marL="342900" lvl="1" indent="0">
              <a:lnSpc>
                <a:spcPct val="120000"/>
              </a:lnSpc>
              <a:spcBef>
                <a:spcPts val="0"/>
              </a:spcBef>
              <a:buNone/>
            </a:pPr>
            <a:r>
              <a:rPr lang="en-US" sz="1650" dirty="0"/>
              <a:t>	held on May 14, 2024 in Chicago (COSM/AHNS)  </a:t>
            </a:r>
          </a:p>
          <a:p>
            <a:pPr lvl="1">
              <a:lnSpc>
                <a:spcPct val="120000"/>
              </a:lnSpc>
              <a:spcBef>
                <a:spcPts val="0"/>
              </a:spcBef>
            </a:pPr>
            <a:r>
              <a:rPr lang="en-US" sz="1650" dirty="0"/>
              <a:t>First-of-its-kind course led by Dr. Jose Zevallos and Dr. Baran Sumer.</a:t>
            </a:r>
          </a:p>
          <a:p>
            <a:pPr lvl="1">
              <a:lnSpc>
                <a:spcPct val="120000"/>
              </a:lnSpc>
              <a:spcBef>
                <a:spcPts val="0"/>
              </a:spcBef>
            </a:pPr>
            <a:r>
              <a:rPr lang="en-US" sz="1650" dirty="0"/>
              <a:t>Includes surgeon inventors and entrepreneurs from across the United States, as well as venture capitalist, start-up CEOs, experts in technology transfer, and experts in intellectual property. </a:t>
            </a:r>
          </a:p>
        </p:txBody>
      </p:sp>
      <p:sp>
        <p:nvSpPr>
          <p:cNvPr id="4" name="TextBox 3">
            <a:extLst>
              <a:ext uri="{FF2B5EF4-FFF2-40B4-BE49-F238E27FC236}">
                <a16:creationId xmlns:a16="http://schemas.microsoft.com/office/drawing/2014/main" id="{684AC9D8-81A3-46A0-436D-9889E1C2F14E}"/>
              </a:ext>
            </a:extLst>
          </p:cNvPr>
          <p:cNvSpPr txBox="1"/>
          <p:nvPr/>
        </p:nvSpPr>
        <p:spPr>
          <a:xfrm>
            <a:off x="7510236" y="2073729"/>
            <a:ext cx="1633765" cy="923330"/>
          </a:xfrm>
          <a:prstGeom prst="rect">
            <a:avLst/>
          </a:prstGeom>
          <a:noFill/>
        </p:spPr>
        <p:txBody>
          <a:bodyPr wrap="square" rtlCol="0">
            <a:spAutoFit/>
          </a:bodyPr>
          <a:lstStyle/>
          <a:p>
            <a:r>
              <a:rPr lang="en-US" sz="1350" dirty="0">
                <a:solidFill>
                  <a:schemeClr val="accent1"/>
                </a:solidFill>
              </a:rPr>
              <a:t>Jose Zevallos</a:t>
            </a:r>
          </a:p>
          <a:p>
            <a:r>
              <a:rPr lang="en-US" sz="1350" dirty="0">
                <a:solidFill>
                  <a:schemeClr val="accent1"/>
                </a:solidFill>
              </a:rPr>
              <a:t>Steven Chinn</a:t>
            </a:r>
          </a:p>
          <a:p>
            <a:r>
              <a:rPr lang="en-US" sz="1350" dirty="0">
                <a:solidFill>
                  <a:schemeClr val="accent1"/>
                </a:solidFill>
              </a:rPr>
              <a:t>Staff: Loren Hamilton</a:t>
            </a:r>
          </a:p>
        </p:txBody>
      </p:sp>
    </p:spTree>
    <p:extLst>
      <p:ext uri="{BB962C8B-B14F-4D97-AF65-F5344CB8AC3E}">
        <p14:creationId xmlns:p14="http://schemas.microsoft.com/office/powerpoint/2010/main" val="2501178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068FB-C955-81BC-3665-383509C3C68B}"/>
              </a:ext>
            </a:extLst>
          </p:cNvPr>
          <p:cNvSpPr>
            <a:spLocks noGrp="1"/>
          </p:cNvSpPr>
          <p:nvPr>
            <p:ph idx="1"/>
          </p:nvPr>
        </p:nvSpPr>
        <p:spPr>
          <a:xfrm>
            <a:off x="1770221" y="2313045"/>
            <a:ext cx="5603558" cy="3263504"/>
          </a:xfrm>
        </p:spPr>
        <p:txBody>
          <a:bodyPr>
            <a:normAutofit fontScale="92500" lnSpcReduction="20000"/>
          </a:bodyPr>
          <a:lstStyle/>
          <a:p>
            <a:pPr marL="0" indent="0">
              <a:buNone/>
            </a:pPr>
            <a:r>
              <a:rPr lang="en-US" dirty="0"/>
              <a:t>Thank you to the AHNS reviewers for CORE!</a:t>
            </a:r>
          </a:p>
          <a:p>
            <a:endParaRPr lang="en-US" dirty="0"/>
          </a:p>
          <a:p>
            <a:pPr marL="685800" lvl="2" indent="0">
              <a:buNone/>
            </a:pPr>
            <a:r>
              <a:rPr lang="en-US" sz="2100" dirty="0"/>
              <a:t>	Theresa Guo, M.D.</a:t>
            </a:r>
          </a:p>
          <a:p>
            <a:pPr marL="685800" lvl="2" indent="0">
              <a:buNone/>
            </a:pPr>
            <a:r>
              <a:rPr lang="en-US" sz="2100" dirty="0"/>
              <a:t>	Catherine Haring, M.D.</a:t>
            </a:r>
          </a:p>
          <a:p>
            <a:pPr marL="685800" lvl="2" indent="0">
              <a:buNone/>
            </a:pPr>
            <a:r>
              <a:rPr lang="en-US" sz="2100" dirty="0"/>
              <a:t>	Thomas Ow, M.D.</a:t>
            </a:r>
          </a:p>
          <a:p>
            <a:pPr marL="685800" lvl="2" indent="0">
              <a:buNone/>
            </a:pPr>
            <a:r>
              <a:rPr lang="en-US" sz="2100" dirty="0"/>
              <a:t>	Travis Schrank, M.D., Ph.D.</a:t>
            </a:r>
          </a:p>
          <a:p>
            <a:pPr marL="685800" lvl="2" indent="0">
              <a:buNone/>
              <a:defRPr/>
            </a:pPr>
            <a:r>
              <a:rPr lang="en-US" sz="2100" dirty="0"/>
              <a:t>	</a:t>
            </a: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Andrew Shuman, M.D.</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sz="2100" dirty="0"/>
              <a:t>	Natalie Silver, M.D.</a:t>
            </a:r>
            <a:endParaRPr lang="en-US" sz="2100" dirty="0">
              <a:solidFill>
                <a:prstClr val="black"/>
              </a:solidFill>
              <a:latin typeface="Aptos" panose="02110004020202020204"/>
            </a:endParaRP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	Carissa Thomas, M.D., Ph.D.</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rPr>
              <a:t>	Michael Topf, M.D.</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lvl="2" indent="0">
              <a:buNone/>
            </a:pPr>
            <a:endParaRPr lang="en-US" dirty="0"/>
          </a:p>
        </p:txBody>
      </p:sp>
      <p:sp>
        <p:nvSpPr>
          <p:cNvPr id="6" name="Title 1">
            <a:extLst>
              <a:ext uri="{FF2B5EF4-FFF2-40B4-BE49-F238E27FC236}">
                <a16:creationId xmlns:a16="http://schemas.microsoft.com/office/drawing/2014/main" id="{FF3B6068-4134-4FBA-8439-2665B11CC351}"/>
              </a:ext>
            </a:extLst>
          </p:cNvPr>
          <p:cNvSpPr>
            <a:spLocks noGrp="1"/>
          </p:cNvSpPr>
          <p:nvPr>
            <p:ph type="title"/>
          </p:nvPr>
        </p:nvSpPr>
        <p:spPr>
          <a:xfrm>
            <a:off x="0" y="1318873"/>
            <a:ext cx="9144000" cy="994172"/>
          </a:xfrm>
        </p:spPr>
        <p:txBody>
          <a:bodyPr>
            <a:normAutofit/>
          </a:bodyPr>
          <a:lstStyle/>
          <a:p>
            <a:pPr algn="ctr"/>
            <a:r>
              <a:rPr lang="en-US" b="1" dirty="0"/>
              <a:t>2024 CORE Study Section: AHNS Grant Awards</a:t>
            </a:r>
          </a:p>
        </p:txBody>
      </p:sp>
    </p:spTree>
    <p:extLst>
      <p:ext uri="{BB962C8B-B14F-4D97-AF65-F5344CB8AC3E}">
        <p14:creationId xmlns:p14="http://schemas.microsoft.com/office/powerpoint/2010/main" val="1210508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2C0A8-0FFD-67F7-DDAE-A339768011B3}"/>
              </a:ext>
            </a:extLst>
          </p:cNvPr>
          <p:cNvSpPr>
            <a:spLocks noGrp="1"/>
          </p:cNvSpPr>
          <p:nvPr>
            <p:ph idx="1"/>
          </p:nvPr>
        </p:nvSpPr>
        <p:spPr>
          <a:xfrm>
            <a:off x="1136876" y="2986937"/>
            <a:ext cx="6870247" cy="1558019"/>
          </a:xfrm>
        </p:spPr>
        <p:txBody>
          <a:bodyPr>
            <a:normAutofit/>
          </a:bodyPr>
          <a:lstStyle/>
          <a:p>
            <a:pPr marL="0" indent="0">
              <a:lnSpc>
                <a:spcPct val="120000"/>
              </a:lnSpc>
              <a:spcBef>
                <a:spcPts val="0"/>
              </a:spcBef>
              <a:buNone/>
            </a:pPr>
            <a:r>
              <a:rPr lang="en-US" sz="1350" b="1" dirty="0">
                <a:solidFill>
                  <a:srgbClr val="0D0911"/>
                </a:solidFill>
                <a:effectLst/>
              </a:rPr>
              <a:t>AHNS/AAO-HNSF Translational Innovator Award ($100,000 total)</a:t>
            </a:r>
          </a:p>
          <a:p>
            <a:pPr marL="0" indent="0">
              <a:lnSpc>
                <a:spcPct val="120000"/>
              </a:lnSpc>
              <a:spcBef>
                <a:spcPts val="0"/>
              </a:spcBef>
              <a:buNone/>
            </a:pPr>
            <a:endParaRPr lang="en-US" sz="1350" b="1" dirty="0">
              <a:solidFill>
                <a:srgbClr val="0D0911"/>
              </a:solidFill>
            </a:endParaRPr>
          </a:p>
          <a:p>
            <a:pPr marL="0" indent="0">
              <a:lnSpc>
                <a:spcPct val="120000"/>
              </a:lnSpc>
              <a:spcBef>
                <a:spcPts val="0"/>
              </a:spcBef>
              <a:buNone/>
            </a:pPr>
            <a:r>
              <a:rPr lang="en-US" sz="1350" b="1" dirty="0">
                <a:solidFill>
                  <a:srgbClr val="0D0911"/>
                </a:solidFill>
                <a:effectLst/>
              </a:rPr>
              <a:t>AHNS/AAO-HNSF Young Investigator Research Development Award ($50,000 total)</a:t>
            </a:r>
          </a:p>
          <a:p>
            <a:pPr marL="0" indent="0">
              <a:lnSpc>
                <a:spcPct val="120000"/>
              </a:lnSpc>
              <a:spcBef>
                <a:spcPts val="0"/>
              </a:spcBef>
              <a:buNone/>
            </a:pPr>
            <a:endParaRPr lang="en-US" sz="1350" b="1" dirty="0">
              <a:solidFill>
                <a:srgbClr val="0D0911"/>
              </a:solidFill>
              <a:effectLst/>
            </a:endParaRPr>
          </a:p>
          <a:p>
            <a:pPr marL="0" indent="0">
              <a:lnSpc>
                <a:spcPct val="120000"/>
              </a:lnSpc>
              <a:spcBef>
                <a:spcPts val="0"/>
              </a:spcBef>
              <a:buNone/>
            </a:pPr>
            <a:r>
              <a:rPr lang="en-US" sz="1350" b="1" dirty="0">
                <a:solidFill>
                  <a:srgbClr val="0D0911"/>
                </a:solidFill>
                <a:effectLst/>
              </a:rPr>
              <a:t>AHNS Presidential Award: Best Practices for Treating Head and Neck Cancer in</a:t>
            </a:r>
          </a:p>
          <a:p>
            <a:pPr marL="0" indent="0">
              <a:lnSpc>
                <a:spcPct val="120000"/>
              </a:lnSpc>
              <a:spcBef>
                <a:spcPts val="0"/>
              </a:spcBef>
              <a:buNone/>
            </a:pPr>
            <a:r>
              <a:rPr lang="en-US" sz="1350" b="1" dirty="0">
                <a:solidFill>
                  <a:srgbClr val="0D0911"/>
                </a:solidFill>
                <a:effectLst/>
              </a:rPr>
              <a:t>Non-academic and Rural Communities ($10,000)</a:t>
            </a:r>
          </a:p>
        </p:txBody>
      </p:sp>
      <p:sp>
        <p:nvSpPr>
          <p:cNvPr id="4" name="Title 1">
            <a:extLst>
              <a:ext uri="{FF2B5EF4-FFF2-40B4-BE49-F238E27FC236}">
                <a16:creationId xmlns:a16="http://schemas.microsoft.com/office/drawing/2014/main" id="{1085127E-7B87-220D-39D1-CE935166677C}"/>
              </a:ext>
            </a:extLst>
          </p:cNvPr>
          <p:cNvSpPr txBox="1">
            <a:spLocks/>
          </p:cNvSpPr>
          <p:nvPr/>
        </p:nvSpPr>
        <p:spPr>
          <a:xfrm>
            <a:off x="0" y="1318873"/>
            <a:ext cx="9144000" cy="994172"/>
          </a:xfrm>
          <a:prstGeom prst="rect">
            <a:avLst/>
          </a:prstGeom>
        </p:spPr>
        <p:txBody>
          <a:bodyPr vert="horz" wrap="square" lIns="68580" tIns="34290" rIns="68580" bIns="3429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a:lstStyle>
          <a:p>
            <a:pPr algn="ctr"/>
            <a:r>
              <a:rPr lang="en-US" sz="2100" dirty="0"/>
              <a:t>2024 CORE Study Section: AHNS Grant Awards</a:t>
            </a:r>
          </a:p>
        </p:txBody>
      </p:sp>
      <p:sp>
        <p:nvSpPr>
          <p:cNvPr id="7" name="TextBox 6">
            <a:extLst>
              <a:ext uri="{FF2B5EF4-FFF2-40B4-BE49-F238E27FC236}">
                <a16:creationId xmlns:a16="http://schemas.microsoft.com/office/drawing/2014/main" id="{719A66DD-5CF9-3408-1651-C45D9FBD3DFD}"/>
              </a:ext>
            </a:extLst>
          </p:cNvPr>
          <p:cNvSpPr txBox="1"/>
          <p:nvPr/>
        </p:nvSpPr>
        <p:spPr>
          <a:xfrm>
            <a:off x="3119798" y="2257576"/>
            <a:ext cx="2904401" cy="738664"/>
          </a:xfrm>
          <a:prstGeom prst="rect">
            <a:avLst/>
          </a:prstGeom>
          <a:noFill/>
        </p:spPr>
        <p:txBody>
          <a:bodyPr wrap="square" rtlCol="0">
            <a:spAutoFit/>
          </a:bodyPr>
          <a:lstStyle/>
          <a:p>
            <a:pPr algn="ctr"/>
            <a:r>
              <a:rPr lang="en-US" sz="2100" b="1" dirty="0">
                <a:solidFill>
                  <a:srgbClr val="0070C0"/>
                </a:solidFill>
                <a:latin typeface="Aptos" panose="02110004020202020204"/>
              </a:rPr>
              <a:t>7 grants totaling $100K</a:t>
            </a:r>
          </a:p>
        </p:txBody>
      </p:sp>
      <p:sp>
        <p:nvSpPr>
          <p:cNvPr id="8" name="TextBox 7">
            <a:extLst>
              <a:ext uri="{FF2B5EF4-FFF2-40B4-BE49-F238E27FC236}">
                <a16:creationId xmlns:a16="http://schemas.microsoft.com/office/drawing/2014/main" id="{01B71EC2-20DB-7551-6248-5D34EB794269}"/>
              </a:ext>
            </a:extLst>
          </p:cNvPr>
          <p:cNvSpPr txBox="1"/>
          <p:nvPr/>
        </p:nvSpPr>
        <p:spPr>
          <a:xfrm>
            <a:off x="2818155" y="4610755"/>
            <a:ext cx="3507691" cy="1200329"/>
          </a:xfrm>
          <a:prstGeom prst="rect">
            <a:avLst/>
          </a:prstGeom>
          <a:noFill/>
        </p:spPr>
        <p:txBody>
          <a:bodyPr wrap="square" rtlCol="0">
            <a:spAutoFit/>
          </a:bodyPr>
          <a:lstStyle/>
          <a:p>
            <a:pPr algn="ctr"/>
            <a:r>
              <a:rPr lang="en-US" sz="1800" b="1" dirty="0">
                <a:solidFill>
                  <a:srgbClr val="0070C0"/>
                </a:solidFill>
                <a:latin typeface="Aptos" panose="02110004020202020204"/>
              </a:rPr>
              <a:t>Anticipated non-obligated funds</a:t>
            </a:r>
          </a:p>
          <a:p>
            <a:pPr algn="ctr"/>
            <a:r>
              <a:rPr lang="en-US" sz="1800" b="1" dirty="0">
                <a:solidFill>
                  <a:srgbClr val="0070C0"/>
                </a:solidFill>
                <a:latin typeface="Aptos" panose="02110004020202020204"/>
              </a:rPr>
              <a:t>Year 1 $70K</a:t>
            </a:r>
          </a:p>
          <a:p>
            <a:pPr algn="ctr"/>
            <a:r>
              <a:rPr lang="en-US" sz="1800" b="1" dirty="0">
                <a:solidFill>
                  <a:srgbClr val="0070C0"/>
                </a:solidFill>
                <a:latin typeface="Aptos" panose="02110004020202020204"/>
              </a:rPr>
              <a:t>Year 2 $90K</a:t>
            </a:r>
          </a:p>
        </p:txBody>
      </p:sp>
    </p:spTree>
    <p:extLst>
      <p:ext uri="{BB962C8B-B14F-4D97-AF65-F5344CB8AC3E}">
        <p14:creationId xmlns:p14="http://schemas.microsoft.com/office/powerpoint/2010/main" val="3298088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a:xfrm>
            <a:off x="551622" y="1066800"/>
            <a:ext cx="7963728" cy="365126"/>
          </a:xfrm>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423972" y="2543947"/>
            <a:ext cx="7886700" cy="3456803"/>
          </a:xfrm>
        </p:spPr>
        <p:txBody>
          <a:bodyPr>
            <a:normAutofit fontScale="77500" lnSpcReduction="20000"/>
          </a:bodyPr>
          <a:lstStyle/>
          <a:p>
            <a:r>
              <a:rPr lang="en-US" dirty="0"/>
              <a:t>Section Leadership Transitions—Election Results</a:t>
            </a:r>
          </a:p>
          <a:p>
            <a:pPr lvl="1"/>
            <a:r>
              <a:rPr lang="en-US" dirty="0"/>
              <a:t>Chair: Steven Wang </a:t>
            </a:r>
            <a:r>
              <a:rPr lang="en-US" dirty="0">
                <a:sym typeface="Wingdings" panose="05000000000000000000" pitchFamily="2" charset="2"/>
              </a:rPr>
              <a:t> TJ Ow</a:t>
            </a:r>
          </a:p>
          <a:p>
            <a:pPr lvl="1"/>
            <a:r>
              <a:rPr lang="en-US" dirty="0">
                <a:sym typeface="Wingdings" panose="05000000000000000000" pitchFamily="2" charset="2"/>
              </a:rPr>
              <a:t>Vice-Chair: TJ Ow  Karen Choi</a:t>
            </a:r>
          </a:p>
          <a:p>
            <a:pPr lvl="1"/>
            <a:r>
              <a:rPr lang="en-US" dirty="0">
                <a:sym typeface="Wingdings" panose="05000000000000000000" pitchFamily="2" charset="2"/>
              </a:rPr>
              <a:t>Past-Chair:  Cecelia Schmalbach  Steven Wang</a:t>
            </a:r>
          </a:p>
          <a:p>
            <a:r>
              <a:rPr lang="en-US" dirty="0">
                <a:sym typeface="Wingdings" panose="05000000000000000000" pitchFamily="2" charset="2"/>
              </a:rPr>
              <a:t>Section Service Chairs</a:t>
            </a:r>
          </a:p>
          <a:p>
            <a:pPr lvl="1"/>
            <a:r>
              <a:rPr lang="en-US" dirty="0">
                <a:sym typeface="Wingdings" panose="05000000000000000000" pitchFamily="2" charset="2"/>
              </a:rPr>
              <a:t>Education: OPEN 			Research: OPEN</a:t>
            </a:r>
          </a:p>
          <a:p>
            <a:pPr lvl="1"/>
            <a:r>
              <a:rPr lang="en-US" dirty="0">
                <a:sym typeface="Wingdings" panose="05000000000000000000" pitchFamily="2" charset="2"/>
              </a:rPr>
              <a:t>Social Media: Caitlin McMullen 		CDMS rep: Alice Lin</a:t>
            </a:r>
          </a:p>
          <a:p>
            <a:pPr lvl="1"/>
            <a:r>
              <a:rPr lang="en-US" dirty="0">
                <a:sym typeface="Wingdings" panose="05000000000000000000" pitchFamily="2" charset="2"/>
              </a:rPr>
              <a:t>Program Liaison: Neil Gross  		Program Chair: Daniel Knott</a:t>
            </a:r>
          </a:p>
          <a:p>
            <a:pPr lvl="1"/>
            <a:r>
              <a:rPr lang="en-US" dirty="0">
                <a:sym typeface="Wingdings" panose="05000000000000000000" pitchFamily="2" charset="2"/>
              </a:rPr>
              <a:t>Membership: Vivian Wu 		Cancer Prevention:  Jessica Yesensky</a:t>
            </a:r>
          </a:p>
          <a:p>
            <a:r>
              <a:rPr lang="en-US" dirty="0">
                <a:sym typeface="Wingdings" panose="05000000000000000000" pitchFamily="2" charset="2"/>
              </a:rPr>
              <a:t>Departing Section Leaders – Thank you!</a:t>
            </a:r>
          </a:p>
          <a:p>
            <a:pPr lvl="1"/>
            <a:r>
              <a:rPr lang="en-US" dirty="0">
                <a:sym typeface="Wingdings" panose="05000000000000000000" pitchFamily="2" charset="2"/>
              </a:rPr>
              <a:t>Brian Moore (Program Co-Chair), Kevin Emerick (Research)</a:t>
            </a:r>
          </a:p>
          <a:p>
            <a:pPr lvl="1"/>
            <a:endParaRPr lang="en-US" dirty="0">
              <a:sym typeface="Wingdings" panose="05000000000000000000" pitchFamily="2" charset="2"/>
            </a:endParaRPr>
          </a:p>
          <a:p>
            <a:endParaRPr lang="en-US" dirty="0">
              <a:sym typeface="Wingdings" panose="05000000000000000000" pitchFamily="2" charset="2"/>
            </a:endParaRPr>
          </a:p>
        </p:txBody>
      </p:sp>
      <p:sp>
        <p:nvSpPr>
          <p:cNvPr id="4" name="Rectangle 3">
            <a:extLst>
              <a:ext uri="{FF2B5EF4-FFF2-40B4-BE49-F238E27FC236}">
                <a16:creationId xmlns:a16="http://schemas.microsoft.com/office/drawing/2014/main" id="{9EC49CAA-CCB2-AB46-3690-F72329BB08F7}"/>
              </a:ext>
            </a:extLst>
          </p:cNvPr>
          <p:cNvSpPr txBox="1">
            <a:spLocks noChangeArrowheads="1"/>
          </p:cNvSpPr>
          <p:nvPr/>
        </p:nvSpPr>
        <p:spPr>
          <a:xfrm>
            <a:off x="551622" y="1909597"/>
            <a:ext cx="7963728" cy="623480"/>
          </a:xfrm>
          <a:prstGeom prst="rect">
            <a:avLst/>
          </a:prstGeom>
        </p:spPr>
        <p:txBody>
          <a:bodyPr vert="horz" wrap="square" lIns="68580" tIns="34290" rIns="68580" bIns="3429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a:lstStyle>
          <a:p>
            <a:pPr algn="ctr"/>
            <a:r>
              <a:rPr lang="en-US" altLang="en-US" sz="3300" dirty="0">
                <a:solidFill>
                  <a:schemeClr val="accent1"/>
                </a:solidFill>
                <a:latin typeface="Calibri" panose="020F0502020204030204" pitchFamily="34" charset="0"/>
              </a:rPr>
              <a:t>Cutaneous Cancer Section</a:t>
            </a:r>
          </a:p>
        </p:txBody>
      </p:sp>
    </p:spTree>
    <p:extLst>
      <p:ext uri="{BB962C8B-B14F-4D97-AF65-F5344CB8AC3E}">
        <p14:creationId xmlns:p14="http://schemas.microsoft.com/office/powerpoint/2010/main" val="296122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74A5E451-7DAC-1E61-5EA5-F80A7DECD538}"/>
              </a:ext>
            </a:extLst>
          </p:cNvPr>
          <p:cNvSpPr>
            <a:spLocks noGrp="1" noChangeArrowheads="1"/>
          </p:cNvSpPr>
          <p:nvPr>
            <p:ph type="ctrTitle"/>
          </p:nvPr>
        </p:nvSpPr>
        <p:spPr>
          <a:xfrm>
            <a:off x="0" y="782638"/>
            <a:ext cx="9144000" cy="1198562"/>
          </a:xfrm>
        </p:spPr>
        <p:txBody>
          <a:bodyPr/>
          <a:lstStyle/>
          <a:p>
            <a:pPr eaLnBrk="1" hangingPunct="1"/>
            <a:r>
              <a:rPr lang="en-US" altLang="en-US" b="1">
                <a:solidFill>
                  <a:schemeClr val="accent1"/>
                </a:solidFill>
                <a:latin typeface="Calibri" panose="020F0502020204030204" pitchFamily="34" charset="0"/>
              </a:rPr>
              <a:t>Secretary’s Report</a:t>
            </a:r>
          </a:p>
        </p:txBody>
      </p:sp>
      <p:sp>
        <p:nvSpPr>
          <p:cNvPr id="4099" name="Rectangle 4">
            <a:extLst>
              <a:ext uri="{FF2B5EF4-FFF2-40B4-BE49-F238E27FC236}">
                <a16:creationId xmlns:a16="http://schemas.microsoft.com/office/drawing/2014/main" id="{47BDD71B-37C3-1807-6D13-B6A054EF740A}"/>
              </a:ext>
            </a:extLst>
          </p:cNvPr>
          <p:cNvSpPr>
            <a:spLocks noGrp="1" noChangeArrowheads="1"/>
          </p:cNvSpPr>
          <p:nvPr>
            <p:ph type="subTitle" idx="1"/>
          </p:nvPr>
        </p:nvSpPr>
        <p:spPr>
          <a:xfrm>
            <a:off x="0" y="1752600"/>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p:txBody>
      </p:sp>
      <p:pic>
        <p:nvPicPr>
          <p:cNvPr id="12292" name="Picture 5" descr="C:\Documents and Settings\Marina\My Documents\AHNS Web Site\presentation2009\AHNSLogo.png">
            <a:extLst>
              <a:ext uri="{FF2B5EF4-FFF2-40B4-BE49-F238E27FC236}">
                <a16:creationId xmlns:a16="http://schemas.microsoft.com/office/drawing/2014/main" id="{FA7BBBF9-23A7-C965-9294-649704D46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a:extLst>
              <a:ext uri="{FF2B5EF4-FFF2-40B4-BE49-F238E27FC236}">
                <a16:creationId xmlns:a16="http://schemas.microsoft.com/office/drawing/2014/main" id="{6EF3E51C-8592-698B-793B-1F7FCD4DACB7}"/>
              </a:ext>
            </a:extLst>
          </p:cNvPr>
          <p:cNvSpPr txBox="1">
            <a:spLocks noChangeArrowheads="1"/>
          </p:cNvSpPr>
          <p:nvPr/>
        </p:nvSpPr>
        <p:spPr bwMode="auto">
          <a:xfrm>
            <a:off x="14859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 </a:t>
            </a:r>
          </a:p>
        </p:txBody>
      </p:sp>
      <p:pic>
        <p:nvPicPr>
          <p:cNvPr id="12294" name="Picture 2" descr="A diagram of a structure&#10;&#10;Description automatically generated">
            <a:extLst>
              <a:ext uri="{FF2B5EF4-FFF2-40B4-BE49-F238E27FC236}">
                <a16:creationId xmlns:a16="http://schemas.microsoft.com/office/drawing/2014/main" id="{3DE51CD9-0ADC-9ED9-7231-CFC5475DE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1112838"/>
            <a:ext cx="443865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865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628650" y="2395667"/>
            <a:ext cx="8258759" cy="3451129"/>
          </a:xfrm>
        </p:spPr>
        <p:txBody>
          <a:bodyPr>
            <a:normAutofit fontScale="85000" lnSpcReduction="20000"/>
          </a:bodyPr>
          <a:lstStyle/>
          <a:p>
            <a:r>
              <a:rPr lang="en-US" dirty="0"/>
              <a:t>Section Highlights 2023-2024</a:t>
            </a:r>
          </a:p>
          <a:p>
            <a:pPr lvl="1"/>
            <a:r>
              <a:rPr lang="en-US" dirty="0"/>
              <a:t>Webinar: Merkel Cell Carcinoma  July 17 – Karen Choi</a:t>
            </a:r>
          </a:p>
          <a:p>
            <a:pPr lvl="1"/>
            <a:r>
              <a:rPr lang="en-US" dirty="0"/>
              <a:t>Social Media (Caitlin McMullen): Twitter and Instagram posts</a:t>
            </a:r>
          </a:p>
          <a:p>
            <a:pPr lvl="1"/>
            <a:r>
              <a:rPr lang="en-US" dirty="0"/>
              <a:t>Monthly Blog articles (Caitlin McMullen)</a:t>
            </a:r>
          </a:p>
          <a:p>
            <a:pPr lvl="1"/>
            <a:r>
              <a:rPr lang="en-US" dirty="0"/>
              <a:t>Research Update:  SLNB for cutaneous SCC—Kevin Emerick; Standardized Pathology Report for cutaneous SCC—TJ Ow</a:t>
            </a:r>
          </a:p>
          <a:p>
            <a:pPr lvl="1"/>
            <a:r>
              <a:rPr lang="en-US" dirty="0"/>
              <a:t>Neck Dissection Classification Update (Section reps: Caitlin McMullen, Vivian Wu)</a:t>
            </a:r>
          </a:p>
          <a:p>
            <a:r>
              <a:rPr lang="en-US" dirty="0"/>
              <a:t>May is Skin Cancer Awareness Month</a:t>
            </a:r>
          </a:p>
          <a:p>
            <a:pPr lvl="1"/>
            <a:r>
              <a:rPr lang="en-US" dirty="0"/>
              <a:t>CDMS—Tumor Board topic: Melanoma</a:t>
            </a:r>
          </a:p>
          <a:p>
            <a:pPr lvl="1"/>
            <a:r>
              <a:rPr lang="en-US" dirty="0"/>
              <a:t>Journal Club</a:t>
            </a:r>
          </a:p>
          <a:p>
            <a:pPr lvl="1"/>
            <a:r>
              <a:rPr lang="en-US" dirty="0"/>
              <a:t>Weekly Instagram postings (Jessica Yesensky)</a:t>
            </a:r>
          </a:p>
          <a:p>
            <a:pPr lvl="1"/>
            <a:endParaRPr lang="en-US" dirty="0">
              <a:sym typeface="Wingdings" panose="05000000000000000000" pitchFamily="2" charset="2"/>
            </a:endParaRPr>
          </a:p>
          <a:p>
            <a:endParaRPr lang="en-US" dirty="0">
              <a:sym typeface="Wingdings" panose="05000000000000000000" pitchFamily="2" charset="2"/>
            </a:endParaRPr>
          </a:p>
        </p:txBody>
      </p:sp>
      <p:sp>
        <p:nvSpPr>
          <p:cNvPr id="4" name="Rectangle 3">
            <a:extLst>
              <a:ext uri="{FF2B5EF4-FFF2-40B4-BE49-F238E27FC236}">
                <a16:creationId xmlns:a16="http://schemas.microsoft.com/office/drawing/2014/main" id="{9EC49CAA-CCB2-AB46-3690-F72329BB08F7}"/>
              </a:ext>
            </a:extLst>
          </p:cNvPr>
          <p:cNvSpPr txBox="1">
            <a:spLocks noChangeArrowheads="1"/>
          </p:cNvSpPr>
          <p:nvPr/>
        </p:nvSpPr>
        <p:spPr>
          <a:xfrm>
            <a:off x="551622" y="1909597"/>
            <a:ext cx="7963728" cy="623480"/>
          </a:xfrm>
          <a:prstGeom prst="rect">
            <a:avLst/>
          </a:prstGeom>
        </p:spPr>
        <p:txBody>
          <a:bodyPr vert="horz" wrap="square" lIns="68580" tIns="34290" rIns="68580" bIns="3429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a:lstStyle>
          <a:p>
            <a:pPr algn="ctr"/>
            <a:r>
              <a:rPr lang="en-US" altLang="en-US" sz="3300" dirty="0">
                <a:solidFill>
                  <a:schemeClr val="accent1"/>
                </a:solidFill>
                <a:latin typeface="Calibri" panose="020F0502020204030204" pitchFamily="34" charset="0"/>
              </a:rPr>
              <a:t>Cutaneous Cancer Section</a:t>
            </a:r>
          </a:p>
        </p:txBody>
      </p:sp>
    </p:spTree>
    <p:extLst>
      <p:ext uri="{BB962C8B-B14F-4D97-AF65-F5344CB8AC3E}">
        <p14:creationId xmlns:p14="http://schemas.microsoft.com/office/powerpoint/2010/main" val="938966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5CDB3E-7925-4018-2F49-DB989CC8E222}"/>
              </a:ext>
            </a:extLst>
          </p:cNvPr>
          <p:cNvGrpSpPr/>
          <p:nvPr/>
        </p:nvGrpSpPr>
        <p:grpSpPr>
          <a:xfrm>
            <a:off x="732137" y="2057815"/>
            <a:ext cx="7268358" cy="3488825"/>
            <a:chOff x="976183" y="1600752"/>
            <a:chExt cx="9691144" cy="4651767"/>
          </a:xfrm>
        </p:grpSpPr>
        <p:pic>
          <p:nvPicPr>
            <p:cNvPr id="2" name="Picture 1" descr="Timeline&#10;&#10;Description automatically generated with medium confidence">
              <a:extLst>
                <a:ext uri="{FF2B5EF4-FFF2-40B4-BE49-F238E27FC236}">
                  <a16:creationId xmlns:a16="http://schemas.microsoft.com/office/drawing/2014/main" id="{5E7A9616-CA79-FED8-BAD6-8EC77DBE1793}"/>
                </a:ext>
              </a:extLst>
            </p:cNvPr>
            <p:cNvPicPr>
              <a:picLocks noChangeAspect="1"/>
            </p:cNvPicPr>
            <p:nvPr/>
          </p:nvPicPr>
          <p:blipFill>
            <a:blip r:embed="rId2"/>
            <a:stretch>
              <a:fillRect/>
            </a:stretch>
          </p:blipFill>
          <p:spPr>
            <a:xfrm>
              <a:off x="976183" y="1600752"/>
              <a:ext cx="9588316" cy="465176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FC74105-8480-184E-4C5A-A0CE931F2B9E}"/>
                    </a:ext>
                  </a:extLst>
                </p14:cNvPr>
                <p14:cNvContentPartPr/>
                <p14:nvPr/>
              </p14:nvContentPartPr>
              <p14:xfrm>
                <a:off x="9728624" y="2750397"/>
                <a:ext cx="476640" cy="43200"/>
              </p14:xfrm>
            </p:contentPart>
          </mc:Choice>
          <mc:Fallback xmlns="">
            <p:pic>
              <p:nvPicPr>
                <p:cNvPr id="3" name="Ink 2">
                  <a:extLst>
                    <a:ext uri="{FF2B5EF4-FFF2-40B4-BE49-F238E27FC236}">
                      <a16:creationId xmlns:a16="http://schemas.microsoft.com/office/drawing/2014/main" id="{DFC74105-8480-184E-4C5A-A0CE931F2B9E}"/>
                    </a:ext>
                  </a:extLst>
                </p:cNvPr>
                <p:cNvPicPr/>
                <p:nvPr/>
              </p:nvPicPr>
              <p:blipFill>
                <a:blip r:embed="rId4"/>
                <a:stretch>
                  <a:fillRect/>
                </a:stretch>
              </p:blipFill>
              <p:spPr>
                <a:xfrm>
                  <a:off x="9656624" y="2606397"/>
                  <a:ext cx="620160" cy="330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EC1BF4C-0F02-1BC1-71A3-57064263096C}"/>
                    </a:ext>
                  </a:extLst>
                </p14:cNvPr>
                <p14:cNvContentPartPr/>
                <p14:nvPr/>
              </p14:nvContentPartPr>
              <p14:xfrm>
                <a:off x="8649344" y="2883237"/>
                <a:ext cx="599040" cy="124560"/>
              </p14:xfrm>
            </p:contentPart>
          </mc:Choice>
          <mc:Fallback xmlns="">
            <p:pic>
              <p:nvPicPr>
                <p:cNvPr id="4" name="Ink 3">
                  <a:extLst>
                    <a:ext uri="{FF2B5EF4-FFF2-40B4-BE49-F238E27FC236}">
                      <a16:creationId xmlns:a16="http://schemas.microsoft.com/office/drawing/2014/main" id="{4EC1BF4C-0F02-1BC1-71A3-57064263096C}"/>
                    </a:ext>
                  </a:extLst>
                </p:cNvPr>
                <p:cNvPicPr/>
                <p:nvPr/>
              </p:nvPicPr>
              <p:blipFill>
                <a:blip r:embed="rId6"/>
                <a:stretch>
                  <a:fillRect/>
                </a:stretch>
              </p:blipFill>
              <p:spPr>
                <a:xfrm>
                  <a:off x="8577402" y="2738959"/>
                  <a:ext cx="742445" cy="412635"/>
                </a:xfrm>
                <a:prstGeom prst="rect">
                  <a:avLst/>
                </a:prstGeom>
              </p:spPr>
            </p:pic>
          </mc:Fallback>
        </mc:AlternateContent>
        <p:sp>
          <p:nvSpPr>
            <p:cNvPr id="5" name="Oval 4">
              <a:extLst>
                <a:ext uri="{FF2B5EF4-FFF2-40B4-BE49-F238E27FC236}">
                  <a16:creationId xmlns:a16="http://schemas.microsoft.com/office/drawing/2014/main" id="{1BF4D7FA-848D-6A47-F131-6645E3842DEA}"/>
                </a:ext>
              </a:extLst>
            </p:cNvPr>
            <p:cNvSpPr/>
            <p:nvPr/>
          </p:nvSpPr>
          <p:spPr>
            <a:xfrm>
              <a:off x="8550876" y="2578442"/>
              <a:ext cx="1911178" cy="5601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a:extLst>
                <a:ext uri="{FF2B5EF4-FFF2-40B4-BE49-F238E27FC236}">
                  <a16:creationId xmlns:a16="http://schemas.microsoft.com/office/drawing/2014/main" id="{EF9D1160-86E6-6E43-0823-4B6FF4E71EE0}"/>
                </a:ext>
              </a:extLst>
            </p:cNvPr>
            <p:cNvCxnSpPr/>
            <p:nvPr/>
          </p:nvCxnSpPr>
          <p:spPr>
            <a:xfrm flipH="1">
              <a:off x="10256780" y="2286000"/>
              <a:ext cx="410547" cy="35790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3">
            <a:extLst>
              <a:ext uri="{FF2B5EF4-FFF2-40B4-BE49-F238E27FC236}">
                <a16:creationId xmlns:a16="http://schemas.microsoft.com/office/drawing/2014/main" id="{EC81472B-3BEE-8FFE-7DD2-B13231C841A1}"/>
              </a:ext>
            </a:extLst>
          </p:cNvPr>
          <p:cNvSpPr txBox="1">
            <a:spLocks noChangeArrowheads="1"/>
          </p:cNvSpPr>
          <p:nvPr/>
        </p:nvSpPr>
        <p:spPr>
          <a:xfrm>
            <a:off x="1220625" y="1434334"/>
            <a:ext cx="7191238" cy="623480"/>
          </a:xfrm>
          <a:prstGeom prst="rect">
            <a:avLst/>
          </a:prstGeom>
        </p:spPr>
        <p:txBody>
          <a:bodyPr vert="horz" wrap="square" lIns="68580" tIns="34290" rIns="68580" bIns="3429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a:lstStyle>
          <a:p>
            <a:pPr algn="ctr"/>
            <a:r>
              <a:rPr lang="en-US" altLang="en-US" sz="2400" dirty="0">
                <a:latin typeface="Calibri" panose="020F0502020204030204" pitchFamily="34" charset="0"/>
              </a:rPr>
              <a:t>Cutaneous Cancer Section on </a:t>
            </a:r>
          </a:p>
        </p:txBody>
      </p:sp>
      <p:pic>
        <p:nvPicPr>
          <p:cNvPr id="1026" name="Picture 2" descr="Twitter Logo: Elon Musk Replaces Bird With 'X' In Rebrand">
            <a:extLst>
              <a:ext uri="{FF2B5EF4-FFF2-40B4-BE49-F238E27FC236}">
                <a16:creationId xmlns:a16="http://schemas.microsoft.com/office/drawing/2014/main" id="{DC0D765E-FA63-1858-B0DA-60CDA9A224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3930" y="1392232"/>
            <a:ext cx="1268119" cy="71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49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039109-70F6-50ED-E158-3E5D385BAA96}"/>
              </a:ext>
            </a:extLst>
          </p:cNvPr>
          <p:cNvPicPr>
            <a:picLocks noChangeAspect="1"/>
          </p:cNvPicPr>
          <p:nvPr/>
        </p:nvPicPr>
        <p:blipFill rotWithShape="1">
          <a:blip r:embed="rId2"/>
          <a:srcRect l="12168" t="16735" r="14362" b="6939"/>
          <a:stretch/>
        </p:blipFill>
        <p:spPr>
          <a:xfrm>
            <a:off x="181006" y="875601"/>
            <a:ext cx="4545668" cy="2656376"/>
          </a:xfrm>
          <a:prstGeom prst="rect">
            <a:avLst/>
          </a:prstGeom>
        </p:spPr>
      </p:pic>
      <p:pic>
        <p:nvPicPr>
          <p:cNvPr id="13" name="Picture 12">
            <a:extLst>
              <a:ext uri="{FF2B5EF4-FFF2-40B4-BE49-F238E27FC236}">
                <a16:creationId xmlns:a16="http://schemas.microsoft.com/office/drawing/2014/main" id="{2C6FFFE3-FE5D-A148-055E-ADF8D357766E}"/>
              </a:ext>
            </a:extLst>
          </p:cNvPr>
          <p:cNvPicPr>
            <a:picLocks noChangeAspect="1"/>
          </p:cNvPicPr>
          <p:nvPr/>
        </p:nvPicPr>
        <p:blipFill rotWithShape="1">
          <a:blip r:embed="rId3"/>
          <a:srcRect l="12245" t="16871" r="18036" b="7892"/>
          <a:stretch/>
        </p:blipFill>
        <p:spPr>
          <a:xfrm>
            <a:off x="0" y="3096598"/>
            <a:ext cx="4072813" cy="2793150"/>
          </a:xfrm>
          <a:prstGeom prst="rect">
            <a:avLst/>
          </a:prstGeom>
        </p:spPr>
      </p:pic>
      <p:pic>
        <p:nvPicPr>
          <p:cNvPr id="7" name="Picture 6" descr="A poster with pictures of skin diseases&#10;&#10;Description automatically generated">
            <a:extLst>
              <a:ext uri="{FF2B5EF4-FFF2-40B4-BE49-F238E27FC236}">
                <a16:creationId xmlns:a16="http://schemas.microsoft.com/office/drawing/2014/main" id="{60147E54-E49B-F3B0-6B61-9CCF47B1F5D2}"/>
              </a:ext>
            </a:extLst>
          </p:cNvPr>
          <p:cNvPicPr>
            <a:picLocks noChangeAspect="1"/>
          </p:cNvPicPr>
          <p:nvPr/>
        </p:nvPicPr>
        <p:blipFill rotWithShape="1">
          <a:blip r:embed="rId4"/>
          <a:srcRect r="20983"/>
          <a:stretch/>
        </p:blipFill>
        <p:spPr>
          <a:xfrm>
            <a:off x="6527475" y="857250"/>
            <a:ext cx="2616525" cy="3311339"/>
          </a:xfrm>
          <a:prstGeom prst="rect">
            <a:avLst/>
          </a:prstGeom>
        </p:spPr>
      </p:pic>
      <p:pic>
        <p:nvPicPr>
          <p:cNvPr id="9" name="Picture 8" descr="A close-up of several signs and symptoms of acute pain&#10;&#10;Description automatically generated">
            <a:extLst>
              <a:ext uri="{FF2B5EF4-FFF2-40B4-BE49-F238E27FC236}">
                <a16:creationId xmlns:a16="http://schemas.microsoft.com/office/drawing/2014/main" id="{C3389618-6C48-718A-8566-55207B4305CF}"/>
              </a:ext>
            </a:extLst>
          </p:cNvPr>
          <p:cNvPicPr>
            <a:picLocks noChangeAspect="1"/>
          </p:cNvPicPr>
          <p:nvPr/>
        </p:nvPicPr>
        <p:blipFill>
          <a:blip r:embed="rId5"/>
          <a:stretch>
            <a:fillRect/>
          </a:stretch>
        </p:blipFill>
        <p:spPr>
          <a:xfrm>
            <a:off x="3374309" y="2007355"/>
            <a:ext cx="3049244" cy="3049244"/>
          </a:xfrm>
          <a:prstGeom prst="rect">
            <a:avLst/>
          </a:prstGeom>
        </p:spPr>
      </p:pic>
      <p:pic>
        <p:nvPicPr>
          <p:cNvPr id="11" name="Picture 10" descr="A close-up of a person's profile&#10;&#10;Description automatically generated">
            <a:extLst>
              <a:ext uri="{FF2B5EF4-FFF2-40B4-BE49-F238E27FC236}">
                <a16:creationId xmlns:a16="http://schemas.microsoft.com/office/drawing/2014/main" id="{C49F06E9-B529-CA52-DF78-54FBBD499583}"/>
              </a:ext>
            </a:extLst>
          </p:cNvPr>
          <p:cNvPicPr>
            <a:picLocks noChangeAspect="1"/>
          </p:cNvPicPr>
          <p:nvPr/>
        </p:nvPicPr>
        <p:blipFill>
          <a:blip r:embed="rId6"/>
          <a:stretch>
            <a:fillRect/>
          </a:stretch>
        </p:blipFill>
        <p:spPr>
          <a:xfrm>
            <a:off x="5680011" y="3207600"/>
            <a:ext cx="2793151" cy="2793151"/>
          </a:xfrm>
          <a:prstGeom prst="rect">
            <a:avLst/>
          </a:prstGeom>
        </p:spPr>
      </p:pic>
      <p:sp>
        <p:nvSpPr>
          <p:cNvPr id="16" name="Rectangle 3">
            <a:extLst>
              <a:ext uri="{FF2B5EF4-FFF2-40B4-BE49-F238E27FC236}">
                <a16:creationId xmlns:a16="http://schemas.microsoft.com/office/drawing/2014/main" id="{00EB71F6-EC06-0E26-2AA8-B6BD66773270}"/>
              </a:ext>
            </a:extLst>
          </p:cNvPr>
          <p:cNvSpPr txBox="1">
            <a:spLocks noChangeArrowheads="1"/>
          </p:cNvSpPr>
          <p:nvPr/>
        </p:nvSpPr>
        <p:spPr>
          <a:xfrm>
            <a:off x="1689988" y="1585159"/>
            <a:ext cx="3990023" cy="623480"/>
          </a:xfrm>
          <a:prstGeom prst="rect">
            <a:avLst/>
          </a:prstGeom>
        </p:spPr>
        <p:txBody>
          <a:bodyPr vert="horz" wrap="square" lIns="68580" tIns="34290" rIns="68580" bIns="3429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Open Sans Extrabold" panose="020B0606030504020204" pitchFamily="34" charset="0"/>
                <a:cs typeface="Open Sans Extrabold" panose="020B0606030504020204" pitchFamily="34" charset="0"/>
              </a:defRPr>
            </a:lvl1pPr>
          </a:lstStyle>
          <a:p>
            <a:pPr algn="ctr"/>
            <a:r>
              <a:rPr lang="en-US" altLang="en-US" sz="2400" dirty="0">
                <a:solidFill>
                  <a:srgbClr val="175E99"/>
                </a:solidFill>
                <a:latin typeface="Calibri" panose="020F0502020204030204" pitchFamily="34" charset="0"/>
              </a:rPr>
              <a:t>Cutaneous Cancer Section on </a:t>
            </a:r>
          </a:p>
        </p:txBody>
      </p:sp>
      <p:pic>
        <p:nvPicPr>
          <p:cNvPr id="2050" name="Picture 2" descr="Instagram - Wikipedia">
            <a:extLst>
              <a:ext uri="{FF2B5EF4-FFF2-40B4-BE49-F238E27FC236}">
                <a16:creationId xmlns:a16="http://schemas.microsoft.com/office/drawing/2014/main" id="{7C44AAB6-291F-8AF3-D8AE-DB0AE9DE80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4137" y="1336445"/>
            <a:ext cx="794834" cy="79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55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fontScale="90000"/>
          </a:bodyPr>
          <a:lstStyle/>
          <a:p>
            <a:pPr>
              <a:defRPr/>
            </a:pPr>
            <a:r>
              <a:rPr lang="en-US" dirty="0"/>
              <a:t>AHNS BUSINESS MEETING 2024 – Endocrine Section</a:t>
            </a:r>
            <a:br>
              <a:rPr lang="en-US" dirty="0"/>
            </a:br>
            <a:endParaRPr lang="en-US" dirty="0"/>
          </a:p>
        </p:txBody>
      </p:sp>
      <p:sp>
        <p:nvSpPr>
          <p:cNvPr id="3" name="Content Placeholder 2"/>
          <p:cNvSpPr>
            <a:spLocks noGrp="1"/>
          </p:cNvSpPr>
          <p:nvPr>
            <p:ph idx="1"/>
          </p:nvPr>
        </p:nvSpPr>
        <p:spPr bwMode="auto">
          <a:xfrm>
            <a:off x="628649" y="2057400"/>
            <a:ext cx="7886700" cy="3614737"/>
          </a:xfrm>
        </p:spPr>
        <p:txBody>
          <a:bodyPr vertOverflow="overflow" horzOverflow="overflow" vert="horz" wrap="square" lIns="68580" tIns="34290" rIns="68580" bIns="34290" numCol="1" spcCol="0" rtlCol="0" fromWordArt="0" anchor="t" anchorCtr="0" forceAA="0" compatLnSpc="0">
            <a:normAutofit fontScale="95000" lnSpcReduction="11000"/>
          </a:bodyPr>
          <a:lstStyle/>
          <a:p>
            <a:pPr>
              <a:defRPr/>
            </a:pPr>
            <a:r>
              <a:rPr lang="en-US" sz="1350">
                <a:latin typeface="Arial"/>
                <a:ea typeface="Arial"/>
                <a:cs typeface="Arial"/>
              </a:rPr>
              <a:t>Dr. Stack finishes his term as Chair (2021-2024) and will be replaced by Dr. Michael Singer (Co-Chair 2021-2024) along with Dr. Marika Russell as incoming Co-Chair for 2024-2026.</a:t>
            </a:r>
            <a:endParaRPr sz="1350">
              <a:latin typeface="Arial"/>
              <a:cs typeface="Arial"/>
            </a:endParaRPr>
          </a:p>
          <a:p>
            <a:pPr>
              <a:defRPr/>
            </a:pPr>
            <a:r>
              <a:rPr lang="en-US" sz="1350">
                <a:latin typeface="Arial"/>
                <a:ea typeface="Arial"/>
                <a:cs typeface="Arial"/>
              </a:rPr>
              <a:t>2023 had robust activity in webinars, a 6 hour course and a 2 hour “hands on” event with device manufacturers at the International Meeting, and ongoing production of publications.</a:t>
            </a:r>
            <a:endParaRPr sz="1350">
              <a:latin typeface="Arial"/>
              <a:cs typeface="Arial"/>
            </a:endParaRPr>
          </a:p>
          <a:p>
            <a:pPr>
              <a:defRPr/>
            </a:pPr>
            <a:r>
              <a:rPr lang="en-US" sz="1350">
                <a:latin typeface="Arial"/>
                <a:ea typeface="Arial"/>
                <a:cs typeface="Arial"/>
              </a:rPr>
              <a:t>Section communications with regular quarterly newsletters have improved through implementation of a </a:t>
            </a:r>
            <a:r>
              <a:rPr lang="en-US" sz="1350" b="1">
                <a:latin typeface="Arial"/>
                <a:ea typeface="Arial"/>
                <a:cs typeface="Arial"/>
              </a:rPr>
              <a:t>SLACK</a:t>
            </a:r>
            <a:r>
              <a:rPr lang="en-US" sz="1350">
                <a:latin typeface="Arial"/>
                <a:ea typeface="Arial"/>
                <a:cs typeface="Arial"/>
              </a:rPr>
              <a:t> channel (ahnsendocrinesection.slack.com).</a:t>
            </a:r>
            <a:endParaRPr sz="1350">
              <a:latin typeface="Arial"/>
              <a:cs typeface="Arial"/>
            </a:endParaRPr>
          </a:p>
          <a:p>
            <a:pPr>
              <a:defRPr/>
            </a:pPr>
            <a:r>
              <a:rPr lang="en-US" sz="1350">
                <a:latin typeface="Arial"/>
                <a:ea typeface="Arial"/>
                <a:cs typeface="Arial"/>
              </a:rPr>
              <a:t>The section continued to monitor, publicize, and contribute to the ABS/ABOHNS Focus Practice Designation (FPD) in Complex Adult Thyroid/Parathyroid Surgery.</a:t>
            </a:r>
            <a:endParaRPr sz="1350">
              <a:latin typeface="Arial"/>
              <a:cs typeface="Arial"/>
            </a:endParaRPr>
          </a:p>
          <a:p>
            <a:pPr>
              <a:defRPr/>
            </a:pPr>
            <a:r>
              <a:rPr lang="en-US" sz="1350">
                <a:latin typeface="Arial"/>
                <a:ea typeface="Arial"/>
                <a:cs typeface="Arial"/>
              </a:rPr>
              <a:t>The section worked with AAOHNS and other groups to survey thyroid ablation work and prepare presentation to the RUC (CMMS).  Valuations anticipated fall 2024.</a:t>
            </a:r>
            <a:endParaRPr sz="1350">
              <a:latin typeface="Arial"/>
              <a:cs typeface="Arial"/>
            </a:endParaRPr>
          </a:p>
          <a:p>
            <a:pPr>
              <a:defRPr/>
            </a:pPr>
            <a:r>
              <a:rPr lang="en-US" sz="1350">
                <a:latin typeface="Arial"/>
                <a:ea typeface="Arial"/>
                <a:cs typeface="Arial"/>
              </a:rPr>
              <a:t>The section is involved in re-creating a head and neck ultrasound certifying course within AHNS upon its dissolution by ACS.  Acknowledge Drs. Russ Smith and Lisa Orloff.</a:t>
            </a:r>
            <a:endParaRPr sz="1350">
              <a:latin typeface="Arial"/>
              <a:cs typeface="Arial"/>
            </a:endParaRPr>
          </a:p>
          <a:p>
            <a:pPr>
              <a:defRPr/>
            </a:pPr>
            <a:r>
              <a:rPr lang="en-US" sz="1350">
                <a:latin typeface="Arial"/>
                <a:ea typeface="Arial"/>
                <a:cs typeface="Arial"/>
              </a:rPr>
              <a:t>Section leadership has consolidated from a board and committee structure to a defined leadership “bench” with an outreach/succession plan and preservation of “best practices”. </a:t>
            </a:r>
            <a:endParaRPr sz="1350">
              <a:latin typeface="Arial"/>
              <a:cs typeface="Arial"/>
            </a:endParaRPr>
          </a:p>
          <a:p>
            <a:pPr>
              <a:defRPr/>
            </a:pPr>
            <a:r>
              <a:rPr sz="1350" b="1" i="0" u="none">
                <a:solidFill>
                  <a:srgbClr val="555555"/>
                </a:solidFill>
                <a:latin typeface="Arial"/>
                <a:ea typeface="Arial"/>
                <a:cs typeface="Arial"/>
              </a:rPr>
              <a:t>Dr. Braimah, Nigeria, </a:t>
            </a:r>
            <a:r>
              <a:rPr sz="1350" b="0" i="0" u="none">
                <a:solidFill>
                  <a:srgbClr val="555555"/>
                </a:solidFill>
                <a:latin typeface="Arial"/>
                <a:ea typeface="Arial"/>
                <a:cs typeface="Arial"/>
              </a:rPr>
              <a:t> will be hosted by the </a:t>
            </a:r>
            <a:r>
              <a:rPr sz="1350" b="1" i="0" u="none">
                <a:solidFill>
                  <a:srgbClr val="555555"/>
                </a:solidFill>
                <a:latin typeface="Arial"/>
                <a:ea typeface="Arial"/>
                <a:cs typeface="Arial"/>
              </a:rPr>
              <a:t>ES and Dr. Agrawal of the U. Chicago</a:t>
            </a:r>
            <a:r>
              <a:rPr sz="1350" b="0" i="0" u="none">
                <a:solidFill>
                  <a:srgbClr val="555555"/>
                </a:solidFill>
                <a:latin typeface="Arial"/>
                <a:ea typeface="Arial"/>
                <a:cs typeface="Arial"/>
              </a:rPr>
              <a:t> as the </a:t>
            </a:r>
            <a:r>
              <a:rPr sz="1350" b="1" i="0" u="none">
                <a:solidFill>
                  <a:srgbClr val="555555"/>
                </a:solidFill>
                <a:latin typeface="Arial"/>
                <a:ea typeface="Arial"/>
                <a:cs typeface="Arial"/>
              </a:rPr>
              <a:t>2024 International </a:t>
            </a:r>
            <a:r>
              <a:rPr lang="en-US" sz="1350" b="1">
                <a:latin typeface="Arial"/>
                <a:ea typeface="Arial"/>
                <a:cs typeface="Arial"/>
              </a:rPr>
              <a:t>Female Surgeon Visiting Head and Neck Surgeon Scholar.</a:t>
            </a:r>
            <a:endParaRPr sz="1350"/>
          </a:p>
        </p:txBody>
      </p:sp>
    </p:spTree>
    <p:extLst>
      <p:ext uri="{BB962C8B-B14F-4D97-AF65-F5344CB8AC3E}">
        <p14:creationId xmlns:p14="http://schemas.microsoft.com/office/powerpoint/2010/main" val="20532612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Mucosal Malignancy Section of AHNS</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120015" y="2026156"/>
            <a:ext cx="5972175" cy="3597404"/>
          </a:xfrm>
        </p:spPr>
        <p:txBody>
          <a:bodyPr>
            <a:noAutofit/>
          </a:bodyPr>
          <a:lstStyle/>
          <a:p>
            <a:r>
              <a:rPr lang="en-US" sz="1050" b="1" dirty="0">
                <a:solidFill>
                  <a:schemeClr val="accent1"/>
                </a:solidFill>
                <a:latin typeface="Arial" panose="020B0604020202020204" pitchFamily="34" charset="0"/>
                <a:cs typeface="Arial" panose="020B0604020202020204" pitchFamily="34" charset="0"/>
              </a:rPr>
              <a:t>Webinars: </a:t>
            </a:r>
          </a:p>
          <a:p>
            <a:pPr lvl="1"/>
            <a:r>
              <a:rPr lang="en-US" sz="750" dirty="0">
                <a:solidFill>
                  <a:schemeClr val="accent1"/>
                </a:solidFill>
                <a:latin typeface="Arial" panose="020B0604020202020204" pitchFamily="34" charset="0"/>
                <a:cs typeface="Arial" panose="020B0604020202020204" pitchFamily="34" charset="0"/>
              </a:rPr>
              <a:t>HPV Liquid Bx (with Ethics and Professionalism Service), 07.26.23, </a:t>
            </a:r>
          </a:p>
          <a:p>
            <a:pPr lvl="1"/>
            <a:r>
              <a:rPr lang="en-US" sz="750" dirty="0">
                <a:solidFill>
                  <a:schemeClr val="accent1"/>
                </a:solidFill>
                <a:latin typeface="Arial" panose="020B0604020202020204" pitchFamily="34" charset="0"/>
                <a:cs typeface="Arial" panose="020B0604020202020204" pitchFamily="34" charset="0"/>
              </a:rPr>
              <a:t>Oral Cavity Margins, 04.10.24, </a:t>
            </a:r>
          </a:p>
          <a:p>
            <a:pPr lvl="1"/>
            <a:r>
              <a:rPr lang="en-US" sz="750" dirty="0">
                <a:solidFill>
                  <a:schemeClr val="accent1"/>
                </a:solidFill>
                <a:latin typeface="Arial" panose="020B0604020202020204" pitchFamily="34" charset="0"/>
                <a:cs typeface="Arial" panose="020B0604020202020204" pitchFamily="34" charset="0"/>
              </a:rPr>
              <a:t>TORS: Optimizing outcomes, managing complications, 11.29.23,</a:t>
            </a:r>
          </a:p>
          <a:p>
            <a:pPr lvl="1"/>
            <a:r>
              <a:rPr lang="en-US" sz="750" dirty="0">
                <a:solidFill>
                  <a:schemeClr val="accent1"/>
                </a:solidFill>
                <a:latin typeface="Arial" panose="020B0604020202020204" pitchFamily="34" charset="0"/>
                <a:cs typeface="Arial" panose="020B0604020202020204" pitchFamily="34" charset="0"/>
              </a:rPr>
              <a:t>TORS: Beyond the Ivory Tower, transition from Fellowship, 12.2.23</a:t>
            </a:r>
          </a:p>
          <a:p>
            <a:r>
              <a:rPr lang="en-US" sz="1050" b="1" dirty="0">
                <a:solidFill>
                  <a:schemeClr val="accent1"/>
                </a:solidFill>
                <a:latin typeface="Arial" panose="020B0604020202020204" pitchFamily="34" charset="0"/>
                <a:cs typeface="Arial" panose="020B0604020202020204" pitchFamily="34" charset="0"/>
              </a:rPr>
              <a:t>Journal Club: </a:t>
            </a:r>
            <a:r>
              <a:rPr lang="en-US" sz="1050" dirty="0">
                <a:solidFill>
                  <a:schemeClr val="accent1"/>
                </a:solidFill>
                <a:latin typeface="Arial" panose="020B0604020202020204" pitchFamily="34" charset="0"/>
                <a:cs typeface="Arial" panose="020B0604020202020204" pitchFamily="34" charset="0"/>
              </a:rPr>
              <a:t>HPV-related OPX SCCA February 2024</a:t>
            </a:r>
          </a:p>
          <a:p>
            <a:r>
              <a:rPr lang="en-US" sz="1050" b="1" dirty="0">
                <a:solidFill>
                  <a:schemeClr val="accent1"/>
                </a:solidFill>
                <a:latin typeface="Arial" panose="020B0604020202020204" pitchFamily="34" charset="0"/>
                <a:cs typeface="Arial" panose="020B0604020202020204" pitchFamily="34" charset="0"/>
              </a:rPr>
              <a:t>Virtual Tumor Boards: </a:t>
            </a:r>
          </a:p>
          <a:p>
            <a:pPr lvl="1"/>
            <a:r>
              <a:rPr lang="en-US" sz="750" i="0" u="sng" strike="noStrike" dirty="0">
                <a:solidFill>
                  <a:srgbClr val="800030"/>
                </a:solidFill>
                <a:effectLst/>
                <a:latin typeface="Arial" panose="020B0604020202020204" pitchFamily="34" charset="0"/>
                <a:cs typeface="Arial" panose="020B0604020202020204" pitchFamily="34" charset="0"/>
                <a:hlinkClick r:id="rId2"/>
              </a:rPr>
              <a:t>August 2, 2023 – Challenges in Oral Cavity Cancers (Mucosal Section)</a:t>
            </a:r>
            <a:endParaRPr lang="en-US" sz="750" i="0" u="sng" strike="noStrike" dirty="0">
              <a:solidFill>
                <a:srgbClr val="800030"/>
              </a:solidFill>
              <a:effectLst/>
              <a:latin typeface="Arial" panose="020B0604020202020204" pitchFamily="34" charset="0"/>
              <a:cs typeface="Arial" panose="020B0604020202020204" pitchFamily="34" charset="0"/>
            </a:endParaRPr>
          </a:p>
          <a:p>
            <a:pPr lvl="1"/>
            <a:r>
              <a:rPr lang="en-US" sz="750" i="0" u="sng" strike="noStrike" dirty="0">
                <a:solidFill>
                  <a:srgbClr val="E4B66D"/>
                </a:solidFill>
                <a:effectLst/>
                <a:latin typeface="Arial" panose="020B0604020202020204" pitchFamily="34" charset="0"/>
                <a:cs typeface="Arial" panose="020B0604020202020204" pitchFamily="34" charset="0"/>
                <a:hlinkClick r:id="rId3"/>
              </a:rPr>
              <a:t>October 4, 2023 – Open &amp; Endoscopic Larynx Approaches (Mucosal Section)</a:t>
            </a:r>
            <a:endParaRPr lang="en-US" sz="750" i="0" u="sng" strike="noStrike" dirty="0">
              <a:solidFill>
                <a:srgbClr val="E4B66D"/>
              </a:solidFill>
              <a:effectLst/>
              <a:latin typeface="Arial" panose="020B0604020202020204" pitchFamily="34" charset="0"/>
              <a:cs typeface="Arial" panose="020B0604020202020204" pitchFamily="34" charset="0"/>
            </a:endParaRPr>
          </a:p>
          <a:p>
            <a:pPr lvl="1"/>
            <a:r>
              <a:rPr lang="en-US" sz="750" i="0" u="sng" strike="noStrike" dirty="0">
                <a:solidFill>
                  <a:srgbClr val="E4B66D"/>
                </a:solidFill>
                <a:effectLst/>
                <a:latin typeface="Arial" panose="020B0604020202020204" pitchFamily="34" charset="0"/>
                <a:cs typeface="Arial" panose="020B0604020202020204" pitchFamily="34" charset="0"/>
                <a:hlinkClick r:id="rId4"/>
              </a:rPr>
              <a:t>April 3, 2024 – TORS or RT? Oropharynx Dilemmas (Mucosal Section)</a:t>
            </a:r>
            <a:endParaRPr lang="en-US" sz="825" u="sng" dirty="0">
              <a:solidFill>
                <a:schemeClr val="accent1"/>
              </a:solidFill>
              <a:latin typeface="Arial" panose="020B0604020202020204" pitchFamily="34" charset="0"/>
              <a:cs typeface="Arial" panose="020B0604020202020204" pitchFamily="34" charset="0"/>
            </a:endParaRPr>
          </a:p>
          <a:p>
            <a:r>
              <a:rPr lang="en-US" sz="1050" b="1" dirty="0">
                <a:solidFill>
                  <a:schemeClr val="accent1"/>
                </a:solidFill>
                <a:latin typeface="Arial" panose="020B0604020202020204" pitchFamily="34" charset="0"/>
                <a:cs typeface="Arial" panose="020B0604020202020204" pitchFamily="34" charset="0"/>
              </a:rPr>
              <a:t>TORS AHNS course for Fellows 01.25-26, 2024: </a:t>
            </a:r>
            <a:r>
              <a:rPr lang="en-US" sz="1050" dirty="0">
                <a:solidFill>
                  <a:schemeClr val="accent1"/>
                </a:solidFill>
                <a:latin typeface="Arial" panose="020B0604020202020204" pitchFamily="34" charset="0"/>
                <a:cs typeface="Arial" panose="020B0604020202020204" pitchFamily="34" charset="0"/>
              </a:rPr>
              <a:t>(Jackson, Holsinger, Gross, Van Abel): Atlanta; 40 fellow participants</a:t>
            </a:r>
          </a:p>
          <a:p>
            <a:r>
              <a:rPr lang="en-US" sz="1050" b="1" dirty="0">
                <a:solidFill>
                  <a:schemeClr val="accent1"/>
                </a:solidFill>
                <a:latin typeface="Arial" panose="020B0604020202020204" pitchFamily="34" charset="0"/>
                <a:cs typeface="Arial" panose="020B0604020202020204" pitchFamily="34" charset="0"/>
              </a:rPr>
              <a:t>Value/Quality of Care </a:t>
            </a:r>
            <a:r>
              <a:rPr lang="en-US" sz="1050" dirty="0">
                <a:solidFill>
                  <a:schemeClr val="accent1"/>
                </a:solidFill>
                <a:latin typeface="Arial" panose="020B0604020202020204" pitchFamily="34" charset="0"/>
                <a:cs typeface="Arial" panose="020B0604020202020204" pitchFamily="34" charset="0"/>
              </a:rPr>
              <a:t>(Divi/Aslam): radiation delays, PRO surveys, components of the tumor board</a:t>
            </a:r>
          </a:p>
          <a:p>
            <a:r>
              <a:rPr lang="en-US" sz="1050" b="1" dirty="0">
                <a:solidFill>
                  <a:schemeClr val="accent1"/>
                </a:solidFill>
                <a:latin typeface="Arial" panose="020B0604020202020204" pitchFamily="34" charset="0"/>
                <a:cs typeface="Arial" panose="020B0604020202020204" pitchFamily="34" charset="0"/>
              </a:rPr>
              <a:t>White paper proposal submissions: </a:t>
            </a:r>
          </a:p>
          <a:p>
            <a:pPr lvl="1"/>
            <a:r>
              <a:rPr lang="en-US" sz="750" dirty="0">
                <a:solidFill>
                  <a:schemeClr val="accent1"/>
                </a:solidFill>
                <a:latin typeface="Arial" panose="020B0604020202020204" pitchFamily="34" charset="0"/>
                <a:cs typeface="Arial" panose="020B0604020202020204" pitchFamily="34" charset="0"/>
              </a:rPr>
              <a:t>Oral Cavity Cancer treatment and reconstruction CPG (Clinical Practice Guideline), with Recon Section (Lango, Shnayder, Old, Richmon)</a:t>
            </a:r>
          </a:p>
          <a:p>
            <a:pPr lvl="1"/>
            <a:r>
              <a:rPr lang="en-US" sz="750" dirty="0">
                <a:solidFill>
                  <a:schemeClr val="accent1"/>
                </a:solidFill>
                <a:latin typeface="Arial" panose="020B0604020202020204" pitchFamily="34" charset="0"/>
                <a:cs typeface="Arial" panose="020B0604020202020204" pitchFamily="34" charset="0"/>
              </a:rPr>
              <a:t>White lesions of the Oral Cavity; Narrative Review, with Prevention Service (Holcomb, Gates)</a:t>
            </a:r>
          </a:p>
          <a:p>
            <a:pPr lvl="1"/>
            <a:r>
              <a:rPr lang="en-US" sz="750" dirty="0">
                <a:solidFill>
                  <a:schemeClr val="accent1"/>
                </a:solidFill>
                <a:latin typeface="Arial" panose="020B0604020202020204" pitchFamily="34" charset="0"/>
                <a:cs typeface="Arial" panose="020B0604020202020204" pitchFamily="34" charset="0"/>
              </a:rPr>
              <a:t>Neck Dissection Position Paper: Multi-Section (Robbins, Lane, Lango)</a:t>
            </a:r>
          </a:p>
          <a:p>
            <a:pPr lvl="1"/>
            <a:r>
              <a:rPr lang="en-US" sz="750" b="0" i="0" dirty="0">
                <a:solidFill>
                  <a:schemeClr val="accent1"/>
                </a:solidFill>
                <a:effectLst/>
                <a:highlight>
                  <a:srgbClr val="FFFFFF"/>
                </a:highlight>
                <a:latin typeface="Arial" panose="020B0604020202020204" pitchFamily="34" charset="0"/>
              </a:rPr>
              <a:t>TORS Surgical Resection Margins, Pathologic Processing and Adjuvant Therapy Implications; </a:t>
            </a:r>
            <a:r>
              <a:rPr lang="en-US" sz="750" dirty="0">
                <a:solidFill>
                  <a:schemeClr val="accent1"/>
                </a:solidFill>
                <a:latin typeface="Arial" panose="020B0604020202020204" pitchFamily="34" charset="0"/>
                <a:cs typeface="Arial" panose="020B0604020202020204" pitchFamily="34" charset="0"/>
              </a:rPr>
              <a:t>Clinical Consensus Statement (CCS) (de Almeida et al.)</a:t>
            </a:r>
          </a:p>
          <a:p>
            <a:pPr lvl="1"/>
            <a:endParaRPr lang="en-US" sz="1050" dirty="0">
              <a:latin typeface="Arial" panose="020B0604020202020204" pitchFamily="34" charset="0"/>
              <a:cs typeface="Arial" panose="020B0604020202020204" pitchFamily="34" charset="0"/>
            </a:endParaRPr>
          </a:p>
        </p:txBody>
      </p:sp>
      <p:pic>
        <p:nvPicPr>
          <p:cNvPr id="5" name="Picture 4" descr="A group of people in different poses">
            <a:extLst>
              <a:ext uri="{FF2B5EF4-FFF2-40B4-BE49-F238E27FC236}">
                <a16:creationId xmlns:a16="http://schemas.microsoft.com/office/drawing/2014/main" id="{C8190698-28D6-6859-E76A-676EAECB7F78}"/>
              </a:ext>
            </a:extLst>
          </p:cNvPr>
          <p:cNvPicPr>
            <a:picLocks noChangeAspect="1"/>
          </p:cNvPicPr>
          <p:nvPr/>
        </p:nvPicPr>
        <p:blipFill>
          <a:blip r:embed="rId5"/>
          <a:stretch>
            <a:fillRect/>
          </a:stretch>
        </p:blipFill>
        <p:spPr>
          <a:xfrm>
            <a:off x="6220193" y="3170861"/>
            <a:ext cx="2687660" cy="1307995"/>
          </a:xfrm>
          <a:prstGeom prst="rect">
            <a:avLst/>
          </a:prstGeom>
        </p:spPr>
      </p:pic>
      <p:pic>
        <p:nvPicPr>
          <p:cNvPr id="8" name="Picture 7" descr="A group of people in suits">
            <a:extLst>
              <a:ext uri="{FF2B5EF4-FFF2-40B4-BE49-F238E27FC236}">
                <a16:creationId xmlns:a16="http://schemas.microsoft.com/office/drawing/2014/main" id="{EAC47B1D-2A02-1E1A-748C-BF6705257266}"/>
              </a:ext>
            </a:extLst>
          </p:cNvPr>
          <p:cNvPicPr>
            <a:picLocks noChangeAspect="1"/>
          </p:cNvPicPr>
          <p:nvPr/>
        </p:nvPicPr>
        <p:blipFill>
          <a:blip r:embed="rId6"/>
          <a:stretch>
            <a:fillRect/>
          </a:stretch>
        </p:blipFill>
        <p:spPr>
          <a:xfrm>
            <a:off x="6220193" y="2052149"/>
            <a:ext cx="2687660" cy="1021311"/>
          </a:xfrm>
          <a:prstGeom prst="rect">
            <a:avLst/>
          </a:prstGeom>
        </p:spPr>
      </p:pic>
    </p:spTree>
    <p:extLst>
      <p:ext uri="{BB962C8B-B14F-4D97-AF65-F5344CB8AC3E}">
        <p14:creationId xmlns:p14="http://schemas.microsoft.com/office/powerpoint/2010/main" val="2097274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589572-8083-D877-0EA6-E5DDE1F6A60A}"/>
              </a:ext>
            </a:extLst>
          </p:cNvPr>
          <p:cNvSpPr>
            <a:spLocks noGrp="1"/>
          </p:cNvSpPr>
          <p:nvPr>
            <p:ph type="title"/>
          </p:nvPr>
        </p:nvSpPr>
        <p:spPr>
          <a:xfrm>
            <a:off x="417472" y="1508761"/>
            <a:ext cx="7184045" cy="480059"/>
          </a:xfrm>
        </p:spPr>
        <p:txBody>
          <a:bodyPr>
            <a:normAutofit/>
          </a:bodyPr>
          <a:lstStyle/>
          <a:p>
            <a:r>
              <a:rPr lang="en-US" b="1" dirty="0">
                <a:solidFill>
                  <a:srgbClr val="8A1514"/>
                </a:solidFill>
              </a:rPr>
              <a:t>TORS Task Force: Leadership &amp; Organization</a:t>
            </a:r>
          </a:p>
        </p:txBody>
      </p:sp>
      <p:graphicFrame>
        <p:nvGraphicFramePr>
          <p:cNvPr id="7" name="Content Placeholder 2">
            <a:extLst>
              <a:ext uri="{FF2B5EF4-FFF2-40B4-BE49-F238E27FC236}">
                <a16:creationId xmlns:a16="http://schemas.microsoft.com/office/drawing/2014/main" id="{A5F05BC3-E05E-86AC-4197-0716DE169419}"/>
              </a:ext>
            </a:extLst>
          </p:cNvPr>
          <p:cNvGraphicFramePr>
            <a:graphicFrameLocks noGrp="1"/>
          </p:cNvGraphicFramePr>
          <p:nvPr>
            <p:ph idx="1"/>
          </p:nvPr>
        </p:nvGraphicFramePr>
        <p:xfrm>
          <a:off x="182716" y="2295049"/>
          <a:ext cx="7263929" cy="2922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7A53DCF2-FBF6-21BE-1CCA-A1D4C8844BFC}"/>
              </a:ext>
            </a:extLst>
          </p:cNvPr>
          <p:cNvPicPr>
            <a:picLocks noChangeAspect="1"/>
          </p:cNvPicPr>
          <p:nvPr/>
        </p:nvPicPr>
        <p:blipFill>
          <a:blip r:embed="rId7"/>
          <a:stretch>
            <a:fillRect/>
          </a:stretch>
        </p:blipFill>
        <p:spPr>
          <a:xfrm>
            <a:off x="7601516" y="889502"/>
            <a:ext cx="1447800" cy="1476375"/>
          </a:xfrm>
          <a:prstGeom prst="rect">
            <a:avLst/>
          </a:prstGeom>
        </p:spPr>
      </p:pic>
    </p:spTree>
    <p:extLst>
      <p:ext uri="{BB962C8B-B14F-4D97-AF65-F5344CB8AC3E}">
        <p14:creationId xmlns:p14="http://schemas.microsoft.com/office/powerpoint/2010/main" val="1990906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628650" y="2226468"/>
            <a:ext cx="8349095" cy="3441502"/>
          </a:xfrm>
        </p:spPr>
        <p:txBody>
          <a:bodyPr>
            <a:normAutofit fontScale="40000" lnSpcReduction="20000"/>
          </a:bodyPr>
          <a:lstStyle/>
          <a:p>
            <a:r>
              <a:rPr lang="en-US" sz="2475" dirty="0"/>
              <a:t>Recon ‘Round the World Webinars</a:t>
            </a:r>
          </a:p>
          <a:p>
            <a:pPr lvl="1"/>
            <a:r>
              <a:rPr lang="en-US" sz="1500" dirty="0"/>
              <a:t>12/8/23: Africa - “Mandibular Reconstruction in Resource Limited Areas”</a:t>
            </a:r>
          </a:p>
          <a:p>
            <a:pPr lvl="1"/>
            <a:r>
              <a:rPr lang="en-US" sz="1500" dirty="0"/>
              <a:t>2/21/24: Middle East - "Nasal and Mid Face Reconstruction“</a:t>
            </a:r>
          </a:p>
          <a:p>
            <a:pPr lvl="1"/>
            <a:r>
              <a:rPr lang="en-US" sz="1500" dirty="0"/>
              <a:t>4/24/24: </a:t>
            </a:r>
            <a:r>
              <a:rPr lang="en-US" sz="1500" dirty="0">
                <a:effectLst/>
                <a:latin typeface="Aptos" panose="020B0004020202020204" pitchFamily="34" charset="0"/>
                <a:ea typeface="Aptos" panose="020B0004020202020204" pitchFamily="34" charset="0"/>
                <a:cs typeface="Aptos" panose="020B0004020202020204" pitchFamily="34" charset="0"/>
              </a:rPr>
              <a:t>South America - "Management of Complex Oral Cavity Reconstruction“</a:t>
            </a:r>
          </a:p>
          <a:p>
            <a:pPr lvl="1"/>
            <a:r>
              <a:rPr lang="en-US" sz="1500" dirty="0">
                <a:highlight>
                  <a:srgbClr val="FFFF00"/>
                </a:highlight>
                <a:latin typeface="Aptos" panose="020B0004020202020204" pitchFamily="34" charset="0"/>
                <a:ea typeface="Aptos" panose="020B0004020202020204" pitchFamily="34" charset="0"/>
                <a:cs typeface="Aptos" panose="020B0004020202020204" pitchFamily="34" charset="0"/>
              </a:rPr>
              <a:t>6/12/24:  Myanmar, Sudan, Ukraine, Haiti -  “Zones of Conflict”</a:t>
            </a:r>
            <a:endParaRPr lang="en-US" altLang="en-US" sz="2475" dirty="0">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r>
              <a:rPr lang="en-US" altLang="en-US" sz="2100" dirty="0">
                <a:latin typeface="Calibri" panose="020F0502020204030204" pitchFamily="34" charset="0"/>
                <a:ea typeface="Times New Roman" panose="02020603050405020304" pitchFamily="18" charset="0"/>
                <a:cs typeface="Calibri" panose="020F0502020204030204" pitchFamily="34" charset="0"/>
              </a:rPr>
              <a:t>Microvascular Fellowship Boot Camp:  Oct 13-15, Columbus, OH (42 fellows!!)</a:t>
            </a:r>
          </a:p>
          <a:p>
            <a:r>
              <a:rPr lang="en-US" altLang="en-US" dirty="0">
                <a:latin typeface="Calibri" panose="020F0502020204030204" pitchFamily="34" charset="0"/>
                <a:ea typeface="Times New Roman" panose="02020603050405020304" pitchFamily="18" charset="0"/>
                <a:cs typeface="Calibri" panose="020F0502020204030204" pitchFamily="34" charset="0"/>
              </a:rPr>
              <a:t>2 new recon videos up on AHNS website (</a:t>
            </a:r>
            <a:r>
              <a:rPr lang="en-US" altLang="en-US" dirty="0" err="1">
                <a:latin typeface="Calibri" panose="020F0502020204030204" pitchFamily="34" charset="0"/>
                <a:ea typeface="Times New Roman" panose="02020603050405020304" pitchFamily="18" charset="0"/>
                <a:cs typeface="Calibri" panose="020F0502020204030204" pitchFamily="34" charset="0"/>
              </a:rPr>
              <a:t>scap</a:t>
            </a:r>
            <a:r>
              <a:rPr lang="en-US" altLang="en-US" dirty="0">
                <a:latin typeface="Calibri" panose="020F0502020204030204" pitchFamily="34" charset="0"/>
                <a:ea typeface="Times New Roman" panose="02020603050405020304" pitchFamily="18" charset="0"/>
                <a:cs typeface="Calibri" panose="020F0502020204030204" pitchFamily="34" charset="0"/>
              </a:rPr>
              <a:t> tip and spider arm positioning)</a:t>
            </a:r>
          </a:p>
          <a:p>
            <a:r>
              <a:rPr lang="en-US" altLang="en-US" dirty="0">
                <a:latin typeface="Calibri" panose="020F0502020204030204" pitchFamily="34" charset="0"/>
                <a:ea typeface="Times New Roman" panose="02020603050405020304" pitchFamily="18" charset="0"/>
                <a:cs typeface="Calibri" panose="020F0502020204030204" pitchFamily="34" charset="0"/>
              </a:rPr>
              <a:t>Committees:</a:t>
            </a:r>
          </a:p>
          <a:p>
            <a:pPr lvl="1">
              <a:spcBef>
                <a:spcPts val="0"/>
              </a:spcBef>
              <a:defRPr/>
            </a:pPr>
            <a:r>
              <a:rPr lang="en-US" sz="1875" b="1" dirty="0">
                <a:latin typeface="Calibri" panose="020F0502020204030204" pitchFamily="34" charset="0"/>
                <a:ea typeface="Calibri" panose="020F0502020204030204" pitchFamily="34" charset="0"/>
                <a:cs typeface="Times New Roman" panose="02020603050405020304" pitchFamily="18" charset="0"/>
              </a:rPr>
              <a:t>Quality</a:t>
            </a:r>
            <a:r>
              <a:rPr lang="en-US" sz="1875"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-Patient Recon Handouts: 16 hand-outs completed – will be on-line soon.</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-ERAS handouts completed</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a:t>
            </a:r>
            <a:r>
              <a:rPr lang="en-US" sz="1875"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Systematic review of quality measures literature for head and neck reconstruction</a:t>
            </a:r>
            <a:endParaRPr lang="en-US" sz="1875"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-Narrative Review:  Head and Neck Recon ERAS protocol</a:t>
            </a:r>
          </a:p>
          <a:p>
            <a:pPr marL="0" indent="0">
              <a:spcBef>
                <a:spcPts val="0"/>
              </a:spcBef>
              <a:spcAft>
                <a:spcPts val="0"/>
              </a:spcAft>
              <a:buNone/>
              <a:defRPr/>
            </a:pPr>
            <a:endParaRPr lang="en-US" sz="1875"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defRPr/>
            </a:pPr>
            <a:r>
              <a:rPr lang="en-US" sz="1875" b="1" dirty="0">
                <a:latin typeface="Calibri" panose="020F0502020204030204" pitchFamily="34" charset="0"/>
                <a:ea typeface="Calibri" panose="020F0502020204030204" pitchFamily="34" charset="0"/>
                <a:cs typeface="Times New Roman" panose="02020603050405020304" pitchFamily="18" charset="0"/>
              </a:rPr>
              <a:t>Mentorship</a:t>
            </a:r>
            <a:r>
              <a:rPr lang="en-US" sz="1875"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-submitted grant proposal to AHNS for URM med – pending approval</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-manuscript on text-group based mentorship to be published</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-mentorship award </a:t>
            </a:r>
            <a:r>
              <a:rPr lang="en-US" sz="1875">
                <a:latin typeface="Calibri" panose="020F0502020204030204" pitchFamily="34" charset="0"/>
                <a:ea typeface="Calibri" panose="020F0502020204030204" pitchFamily="34" charset="0"/>
                <a:cs typeface="Times New Roman" panose="02020603050405020304" pitchFamily="18" charset="0"/>
              </a:rPr>
              <a:t>nomination pending</a:t>
            </a:r>
            <a:endParaRPr lang="en-US" sz="1875"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defRPr/>
            </a:pPr>
            <a:endParaRPr lang="en-US" sz="1875"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defRPr/>
            </a:pPr>
            <a:r>
              <a:rPr lang="en-US" sz="1875" b="1" dirty="0">
                <a:latin typeface="Calibri" panose="020F0502020204030204" pitchFamily="34" charset="0"/>
                <a:ea typeface="Calibri" panose="020F0502020204030204" pitchFamily="34" charset="0"/>
                <a:cs typeface="Times New Roman" panose="02020603050405020304" pitchFamily="18" charset="0"/>
              </a:rPr>
              <a:t>Education</a:t>
            </a:r>
            <a:r>
              <a:rPr lang="en-US" sz="1875"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-Patient educational pamphlets now on-line: </a:t>
            </a:r>
          </a:p>
          <a:p>
            <a:pPr marL="0" indent="0">
              <a:spcBef>
                <a:spcPts val="0"/>
              </a:spcBef>
              <a:spcAft>
                <a:spcPts val="0"/>
              </a:spcAft>
              <a:buNone/>
              <a:defRPr/>
            </a:pPr>
            <a:r>
              <a:rPr lang="en-US" sz="1875" dirty="0">
                <a:latin typeface="Calibri" panose="020F0502020204030204" pitchFamily="34" charset="0"/>
                <a:cs typeface="Times New Roman" panose="02020603050405020304" pitchFamily="18" charset="0"/>
                <a:hlinkClick r:id="rId3"/>
              </a:rPr>
              <a:t>		</a:t>
            </a:r>
            <a:r>
              <a:rPr lang="en-US" sz="1875" dirty="0">
                <a:hlinkClick r:id="rId3"/>
              </a:rPr>
              <a:t>Head and Neck Reconstruction- Information for Patients - American Head &amp; Neck Society (ahns.info)</a:t>
            </a:r>
            <a:endParaRPr lang="en-US" sz="1875" dirty="0"/>
          </a:p>
          <a:p>
            <a:pPr marL="0" indent="0">
              <a:spcBef>
                <a:spcPts val="0"/>
              </a:spcBef>
              <a:spcAft>
                <a:spcPts val="0"/>
              </a:spcAft>
              <a:buNone/>
              <a:defRPr/>
            </a:pPr>
            <a:r>
              <a:rPr lang="en-US" sz="1875" dirty="0"/>
              <a:t>	-virtual tumor board in June on VSP bony recon</a:t>
            </a:r>
          </a:p>
          <a:p>
            <a:pPr marL="0" indent="0">
              <a:spcBef>
                <a:spcPts val="0"/>
              </a:spcBef>
              <a:spcAft>
                <a:spcPts val="0"/>
              </a:spcAft>
              <a:buNone/>
              <a:defRPr/>
            </a:pPr>
            <a:endParaRPr lang="en-US" sz="1875" dirty="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defRPr/>
            </a:pPr>
            <a:r>
              <a:rPr lang="en-US" sz="1875" b="1" dirty="0">
                <a:latin typeface="Calibri" panose="020F0502020204030204" pitchFamily="34" charset="0"/>
                <a:ea typeface="Calibri" panose="020F0502020204030204" pitchFamily="34" charset="0"/>
                <a:cs typeface="Times New Roman" panose="02020603050405020304" pitchFamily="18" charset="0"/>
              </a:rPr>
              <a:t>Research</a:t>
            </a:r>
            <a:r>
              <a:rPr lang="en-US" sz="1875" dirty="0">
                <a:latin typeface="Calibri" panose="020F0502020204030204" pitchFamily="34" charset="0"/>
                <a:ea typeface="Calibri" panose="020F0502020204030204" pitchFamily="34" charset="0"/>
                <a:cs typeface="Times New Roman" panose="02020603050405020304" pitchFamily="18" charset="0"/>
              </a:rPr>
              <a:t>:  </a:t>
            </a:r>
          </a:p>
          <a:p>
            <a:pPr marL="51435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a:t>
            </a:r>
            <a:r>
              <a:rPr lang="en-US" sz="1875" i="1" dirty="0">
                <a:effectLst/>
                <a:latin typeface="Arial" panose="020B0604020202020204" pitchFamily="34" charset="0"/>
                <a:ea typeface="Times New Roman" panose="02020603050405020304" pitchFamily="18" charset="0"/>
              </a:rPr>
              <a:t>Microvascular Reconstruction of Medication Related Osteonecrosis of the Hand and Neck.</a:t>
            </a:r>
            <a:r>
              <a:rPr lang="en-US" sz="1875" dirty="0">
                <a:effectLst/>
                <a:latin typeface="Arial" panose="020B0604020202020204" pitchFamily="34" charset="0"/>
                <a:ea typeface="Times New Roman" panose="02020603050405020304" pitchFamily="18" charset="0"/>
              </a:rPr>
              <a:t>  Head Neck.  2024 Jan 31</a:t>
            </a:r>
          </a:p>
          <a:p>
            <a:pPr marL="514350" indent="0">
              <a:spcBef>
                <a:spcPts val="0"/>
              </a:spcBef>
              <a:spcAft>
                <a:spcPts val="0"/>
              </a:spcAft>
              <a:buNone/>
              <a:defRPr/>
            </a:pPr>
            <a:r>
              <a:rPr lang="en-US" sz="1875" i="1" dirty="0">
                <a:effectLst/>
                <a:latin typeface="Arial" panose="020B0604020202020204" pitchFamily="34" charset="0"/>
                <a:ea typeface="Times New Roman" panose="02020603050405020304" pitchFamily="18" charset="0"/>
                <a:cs typeface="Aptos" panose="020B0004020202020204" pitchFamily="34" charset="0"/>
              </a:rPr>
              <a:t>	-Microvascular Free Flap Outcomes in Maxillectomy Defects from Invasive Fungal Sinusitis.</a:t>
            </a:r>
            <a:r>
              <a:rPr lang="en-US" sz="1875" dirty="0">
                <a:effectLst/>
                <a:latin typeface="Arial" panose="020B0604020202020204" pitchFamily="34" charset="0"/>
                <a:ea typeface="Times New Roman" panose="02020603050405020304" pitchFamily="18" charset="0"/>
                <a:cs typeface="Aptos" panose="020B0004020202020204" pitchFamily="34" charset="0"/>
              </a:rPr>
              <a:t>  Laryngoscope. 2024 </a:t>
            </a:r>
          </a:p>
          <a:p>
            <a:pPr marL="514350" indent="0">
              <a:spcBef>
                <a:spcPts val="0"/>
              </a:spcBef>
              <a:spcAft>
                <a:spcPts val="0"/>
              </a:spcAft>
              <a:buNone/>
              <a:defRPr/>
            </a:pPr>
            <a:r>
              <a:rPr lang="en-US" sz="1875" dirty="0">
                <a:latin typeface="Calibri" panose="020F0502020204030204" pitchFamily="34" charset="0"/>
                <a:ea typeface="Calibri" panose="020F0502020204030204" pitchFamily="34" charset="0"/>
                <a:cs typeface="Times New Roman" panose="02020603050405020304" pitchFamily="18" charset="0"/>
              </a:rPr>
              <a:t>	-ORN midface accepted for a poster to the international meeting (manuscript in progress)</a:t>
            </a:r>
          </a:p>
          <a:p>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endParaRPr lang="en-US" altLang="en-US" sz="21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19330CD3-0672-3DD0-4E37-FA8550E13FA2}"/>
              </a:ext>
            </a:extLst>
          </p:cNvPr>
          <p:cNvSpPr>
            <a:spLocks noGrp="1" noChangeArrowheads="1"/>
          </p:cNvSpPr>
          <p:nvPr/>
        </p:nvSpPr>
        <p:spPr bwMode="gray">
          <a:xfrm>
            <a:off x="2286000" y="1190029"/>
            <a:ext cx="6858000" cy="112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a:lstStyle>
          <a:p>
            <a:pPr eaLnBrk="1" hangingPunct="1"/>
            <a:r>
              <a:rPr lang="en-US" altLang="en-US" sz="2700" b="1" dirty="0">
                <a:solidFill>
                  <a:schemeClr val="accent1"/>
                </a:solidFill>
                <a:latin typeface="Calibri" panose="020F0502020204030204" pitchFamily="34" charset="0"/>
              </a:rPr>
              <a:t>Reconstructive Section</a:t>
            </a:r>
          </a:p>
        </p:txBody>
      </p:sp>
      <p:sp>
        <p:nvSpPr>
          <p:cNvPr id="9" name="Rectangle 8">
            <a:extLst>
              <a:ext uri="{FF2B5EF4-FFF2-40B4-BE49-F238E27FC236}">
                <a16:creationId xmlns:a16="http://schemas.microsoft.com/office/drawing/2014/main" id="{23F4EA3A-FE6F-BCA4-3EF0-1D76908A17B4}"/>
              </a:ext>
            </a:extLst>
          </p:cNvPr>
          <p:cNvSpPr>
            <a:spLocks noChangeArrowheads="1"/>
          </p:cNvSpPr>
          <p:nvPr/>
        </p:nvSpPr>
        <p:spPr bwMode="auto">
          <a:xfrm>
            <a:off x="1063823" y="2302073"/>
            <a:ext cx="730210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endParaRPr lang="en-US" altLang="en-US" sz="1500"/>
          </a:p>
        </p:txBody>
      </p:sp>
    </p:spTree>
    <p:extLst>
      <p:ext uri="{BB962C8B-B14F-4D97-AF65-F5344CB8AC3E}">
        <p14:creationId xmlns:p14="http://schemas.microsoft.com/office/powerpoint/2010/main" val="4084593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a:xfrm>
            <a:off x="628650" y="2017242"/>
            <a:ext cx="7886700" cy="3704539"/>
          </a:xfrm>
        </p:spPr>
        <p:txBody>
          <a:bodyPr>
            <a:normAutofit fontScale="25000" lnSpcReduction="20000"/>
          </a:bodyPr>
          <a:lstStyle/>
          <a:p>
            <a:pPr marL="0" indent="0" algn="ctr">
              <a:buNone/>
            </a:pPr>
            <a:r>
              <a:rPr lang="en-US" sz="6000" b="1" dirty="0">
                <a:latin typeface="Avenir Black" panose="02000503020000020003"/>
              </a:rPr>
              <a:t>Salivary Section Update</a:t>
            </a:r>
          </a:p>
          <a:p>
            <a:pPr marL="0" indent="0" algn="l">
              <a:spcBef>
                <a:spcPct val="0"/>
              </a:spcBef>
              <a:buNone/>
              <a:defRPr/>
            </a:pPr>
            <a:endParaRPr lang="en-US" altLang="en-US" sz="4500" b="1" dirty="0">
              <a:latin typeface="Avenir Black" panose="02000503020000020003"/>
              <a:ea typeface="Times New Roman" panose="02020603050405020304" pitchFamily="18" charset="0"/>
              <a:cs typeface="Arial" panose="020B0604020202020204" pitchFamily="34" charset="0"/>
            </a:endParaRPr>
          </a:p>
          <a:p>
            <a:pPr marL="0" indent="0" algn="l">
              <a:spcBef>
                <a:spcPct val="0"/>
              </a:spcBef>
              <a:buNone/>
              <a:defRPr/>
            </a:pPr>
            <a:r>
              <a:rPr lang="en-US" altLang="en-US" sz="4500" b="1" dirty="0">
                <a:latin typeface="Avenir Black" panose="02000503020000020003"/>
                <a:ea typeface="Times New Roman" panose="02020603050405020304" pitchFamily="18" charset="0"/>
                <a:cs typeface="Arial" panose="020B0604020202020204" pitchFamily="34" charset="0"/>
              </a:rPr>
              <a:t>Chair: Danny J. Enepekides </a:t>
            </a:r>
            <a:br>
              <a:rPr lang="en-US" altLang="en-US" sz="4500" b="1" dirty="0">
                <a:latin typeface="Avenir Black" panose="02000503020000020003"/>
                <a:ea typeface="Times New Roman" panose="02020603050405020304" pitchFamily="18" charset="0"/>
                <a:cs typeface="Arial" panose="020B0604020202020204" pitchFamily="34" charset="0"/>
              </a:rPr>
            </a:br>
            <a:r>
              <a:rPr lang="en-US" altLang="en-US" sz="4500" b="1" dirty="0">
                <a:latin typeface="Avenir Black" panose="02000503020000020003"/>
                <a:ea typeface="Times New Roman" panose="02020603050405020304" pitchFamily="18" charset="0"/>
                <a:cs typeface="Arial" panose="020B0604020202020204" pitchFamily="34" charset="0"/>
              </a:rPr>
              <a:t>Vice-Chair: Kiran Kakarala</a:t>
            </a:r>
          </a:p>
          <a:p>
            <a:pPr marL="0" indent="0" algn="l">
              <a:spcBef>
                <a:spcPct val="0"/>
              </a:spcBef>
              <a:buNone/>
              <a:defRPr/>
            </a:pPr>
            <a:endParaRPr lang="en-US" altLang="en-US" sz="4500" b="1" dirty="0">
              <a:latin typeface="Avenir Black" panose="02000503020000020003"/>
              <a:ea typeface="Times New Roman" panose="02020603050405020304" pitchFamily="18" charset="0"/>
              <a:cs typeface="Arial" panose="020B0604020202020204" pitchFamily="34" charset="0"/>
            </a:endParaRPr>
          </a:p>
          <a:p>
            <a:pPr marL="0" indent="0" algn="l">
              <a:spcBef>
                <a:spcPct val="0"/>
              </a:spcBef>
              <a:buNone/>
              <a:defRPr/>
            </a:pPr>
            <a:r>
              <a:rPr lang="en-US" altLang="en-US" sz="4500" b="1" dirty="0">
                <a:latin typeface="Avenir Black" panose="02000503020000020003"/>
                <a:ea typeface="Times New Roman" panose="02020603050405020304" pitchFamily="18" charset="0"/>
                <a:cs typeface="Arial" panose="020B0604020202020204" pitchFamily="34" charset="0"/>
              </a:rPr>
              <a:t>Research Committee Chair &amp; Co-Chair: William Ryan &amp; Mirabelle Sajisevi</a:t>
            </a:r>
          </a:p>
          <a:p>
            <a:pPr marL="0" indent="0" algn="l">
              <a:spcBef>
                <a:spcPct val="0"/>
              </a:spcBef>
              <a:buNone/>
              <a:defRPr/>
            </a:pPr>
            <a:r>
              <a:rPr lang="en-US" altLang="en-US" sz="4500" b="1" dirty="0">
                <a:latin typeface="Avenir Black" panose="02000503020000020003"/>
                <a:ea typeface="Times New Roman" panose="02020603050405020304" pitchFamily="18" charset="0"/>
                <a:cs typeface="Arial" panose="020B0604020202020204" pitchFamily="34" charset="0"/>
              </a:rPr>
              <a:t>Outreach Committee Chair &amp;Co-Chair: Alexandra Kejner &amp; Chris Rassekh</a:t>
            </a:r>
          </a:p>
          <a:p>
            <a:pPr marL="0" indent="0" algn="l">
              <a:spcBef>
                <a:spcPct val="0"/>
              </a:spcBef>
              <a:buNone/>
              <a:defRPr/>
            </a:pPr>
            <a:r>
              <a:rPr lang="en-US" altLang="en-US" sz="4500" b="1" dirty="0">
                <a:latin typeface="Avenir Black" panose="02000503020000020003"/>
                <a:ea typeface="Times New Roman" panose="02020603050405020304" pitchFamily="18" charset="0"/>
                <a:cs typeface="Arial" panose="020B0604020202020204" pitchFamily="34" charset="0"/>
              </a:rPr>
              <a:t>Education Committee Chair &amp; Co-Chairs: David Cognetti &amp; Trevor Hackman, Ameya Asarkar</a:t>
            </a:r>
          </a:p>
          <a:p>
            <a:pPr algn="l">
              <a:spcBef>
                <a:spcPct val="0"/>
              </a:spcBef>
              <a:defRPr/>
            </a:pPr>
            <a:endParaRPr lang="en-US" altLang="en-US" sz="4500" b="1" dirty="0">
              <a:latin typeface="Avenir Black" panose="02000503020000020003"/>
              <a:ea typeface="Times New Roman" panose="02020603050405020304" pitchFamily="18" charset="0"/>
              <a:cs typeface="Arial" panose="020B0604020202020204" pitchFamily="34" charset="0"/>
            </a:endParaRPr>
          </a:p>
          <a:p>
            <a:pPr marL="0" indent="0" algn="l">
              <a:spcBef>
                <a:spcPct val="0"/>
              </a:spcBef>
              <a:buNone/>
              <a:defRPr/>
            </a:pPr>
            <a:r>
              <a:rPr lang="en-US" altLang="en-US" sz="4200" b="1" u="sng" dirty="0">
                <a:latin typeface="Avenir Black" panose="02000503020000020003"/>
                <a:ea typeface="Times New Roman" panose="02020603050405020304" pitchFamily="18" charset="0"/>
                <a:cs typeface="Arial" panose="020B0604020202020204" pitchFamily="34" charset="0"/>
              </a:rPr>
              <a:t>Research</a:t>
            </a:r>
          </a:p>
          <a:p>
            <a:pPr marL="0" indent="0" algn="l">
              <a:spcBef>
                <a:spcPct val="0"/>
              </a:spcBef>
              <a:buNone/>
              <a:defRPr/>
            </a:pPr>
            <a:endParaRPr lang="en-US" altLang="en-US" sz="4200" b="1" u="sng" dirty="0">
              <a:latin typeface="Avenir Black" panose="02000503020000020003"/>
              <a:ea typeface="Times New Roman" panose="02020603050405020304" pitchFamily="18" charset="0"/>
              <a:cs typeface="Arial" panose="020B0604020202020204" pitchFamily="34" charset="0"/>
            </a:endParaRP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Completed international, multicenter study on adjuvant radiation for low and intermediate grade salivary cancer, 41 institutions participating (US, Canada, Brazil, Switzerland) 865 patients. Key finding: observation is likely safe for patients with close margins.  </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Follow-up studies from this data set: 1) </a:t>
            </a:r>
            <a:r>
              <a:rPr lang="en-US" sz="4200" b="1" dirty="0">
                <a:effectLst/>
                <a:latin typeface="Avenir Black" panose="02000503020000020003"/>
                <a:ea typeface="Calibri" panose="020F0502020204030204" pitchFamily="34" charset="0"/>
                <a:cs typeface="Arial" panose="020B0604020202020204" pitchFamily="34" charset="0"/>
              </a:rPr>
              <a:t>Assesses practice patterns in preoperative evaluation, extent of surgery and adjuvant treatment in the management of low to intermediate grade salivary gland cancers and 2) Compare historic patterns to the recently published ASCO guidelines.</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Planning for multicenter study of surgical management and adjuvant therapy for high grade salivary cancers </a:t>
            </a:r>
          </a:p>
          <a:p>
            <a:pPr algn="l">
              <a:spcBef>
                <a:spcPct val="0"/>
              </a:spcBef>
              <a:defRPr/>
            </a:pPr>
            <a:endParaRPr lang="en-US" altLang="en-US" sz="4200" b="1" dirty="0">
              <a:latin typeface="Avenir Black" panose="02000503020000020003"/>
              <a:ea typeface="Times New Roman" panose="02020603050405020304" pitchFamily="18" charset="0"/>
              <a:cs typeface="Arial" panose="020B0604020202020204" pitchFamily="34" charset="0"/>
            </a:endParaRPr>
          </a:p>
          <a:p>
            <a:pPr marL="0" indent="0" algn="l">
              <a:spcBef>
                <a:spcPct val="0"/>
              </a:spcBef>
              <a:buNone/>
              <a:defRPr/>
            </a:pPr>
            <a:r>
              <a:rPr lang="en-US" altLang="en-US" sz="4200" b="1" u="sng" dirty="0">
                <a:latin typeface="Avenir Black" panose="02000503020000020003"/>
                <a:ea typeface="Times New Roman" panose="02020603050405020304" pitchFamily="18" charset="0"/>
                <a:cs typeface="Arial" panose="020B0604020202020204" pitchFamily="34" charset="0"/>
              </a:rPr>
              <a:t>Outreach</a:t>
            </a:r>
          </a:p>
          <a:p>
            <a:pPr marL="0" indent="0" algn="l">
              <a:spcBef>
                <a:spcPct val="0"/>
              </a:spcBef>
              <a:buNone/>
              <a:defRPr/>
            </a:pPr>
            <a:endParaRPr lang="en-US" altLang="en-US" sz="4200" b="1" u="sng" dirty="0">
              <a:latin typeface="Avenir Black" panose="02000503020000020003"/>
              <a:ea typeface="Times New Roman" panose="02020603050405020304" pitchFamily="18" charset="0"/>
              <a:cs typeface="Arial" panose="020B0604020202020204" pitchFamily="34" charset="0"/>
            </a:endParaRP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Website in progress, patient education materials (parotidectomy handout, salivary tumors website)</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Increase connections with international members/organizations: AHNS International Advisory Service, MSGS</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Member engagement in ongoing research/education efforts, Slack channel</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Planning Webinar series with international participation</a:t>
            </a:r>
          </a:p>
          <a:p>
            <a:pPr marL="0" indent="0" algn="l">
              <a:spcBef>
                <a:spcPct val="0"/>
              </a:spcBef>
              <a:buNone/>
              <a:defRPr/>
            </a:pPr>
            <a:endParaRPr lang="en-US" altLang="en-US" sz="4200" b="1" dirty="0">
              <a:latin typeface="Avenir Black" panose="02000503020000020003"/>
              <a:ea typeface="Times New Roman" panose="02020603050405020304" pitchFamily="18" charset="0"/>
              <a:cs typeface="Arial" panose="020B0604020202020204" pitchFamily="34" charset="0"/>
            </a:endParaRPr>
          </a:p>
          <a:p>
            <a:pPr marL="0" indent="0" algn="l">
              <a:spcBef>
                <a:spcPct val="0"/>
              </a:spcBef>
              <a:buNone/>
              <a:defRPr/>
            </a:pPr>
            <a:r>
              <a:rPr lang="en-US" altLang="en-US" sz="4200" b="1" u="sng" dirty="0">
                <a:latin typeface="Avenir Black" panose="02000503020000020003"/>
                <a:ea typeface="Times New Roman" panose="02020603050405020304" pitchFamily="18" charset="0"/>
                <a:cs typeface="Arial" panose="020B0604020202020204" pitchFamily="34" charset="0"/>
              </a:rPr>
              <a:t>Education</a:t>
            </a:r>
          </a:p>
          <a:p>
            <a:pPr marL="0" indent="0" algn="l">
              <a:spcBef>
                <a:spcPct val="0"/>
              </a:spcBef>
              <a:buNone/>
              <a:defRPr/>
            </a:pPr>
            <a:endParaRPr lang="en-US" altLang="en-US" sz="4200" b="1" u="sng" dirty="0">
              <a:latin typeface="Avenir Black" panose="02000503020000020003"/>
              <a:ea typeface="Times New Roman" panose="02020603050405020304" pitchFamily="18" charset="0"/>
              <a:cs typeface="Arial" panose="020B0604020202020204" pitchFamily="34" charset="0"/>
            </a:endParaRP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Half day course at Montreal meeting: Management of Salivary Neoplasia</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Salivary Panel at COSM 2024</a:t>
            </a:r>
          </a:p>
          <a:p>
            <a:pPr algn="l">
              <a:spcBef>
                <a:spcPct val="0"/>
              </a:spcBef>
              <a:defRPr/>
            </a:pPr>
            <a:r>
              <a:rPr lang="en-US" altLang="en-US" sz="4200" b="1" dirty="0">
                <a:latin typeface="Avenir Black" panose="02000503020000020003"/>
                <a:ea typeface="Times New Roman" panose="02020603050405020304" pitchFamily="18" charset="0"/>
                <a:cs typeface="Arial" panose="020B0604020202020204" pitchFamily="34" charset="0"/>
              </a:rPr>
              <a:t>Upcoming AHNS Journal Club led by Salivary Section</a:t>
            </a:r>
          </a:p>
          <a:p>
            <a:pPr marL="0" indent="0" algn="ctr">
              <a:buNone/>
            </a:pPr>
            <a:endParaRPr lang="en-US" dirty="0"/>
          </a:p>
        </p:txBody>
      </p:sp>
    </p:spTree>
    <p:extLst>
      <p:ext uri="{BB962C8B-B14F-4D97-AF65-F5344CB8AC3E}">
        <p14:creationId xmlns:p14="http://schemas.microsoft.com/office/powerpoint/2010/main" val="1547038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B0A-E4FA-ACB8-017E-200D4F4C6F6C}"/>
              </a:ext>
            </a:extLst>
          </p:cNvPr>
          <p:cNvSpPr>
            <a:spLocks noGrp="1"/>
          </p:cNvSpPr>
          <p:nvPr>
            <p:ph type="title"/>
          </p:nvPr>
        </p:nvSpPr>
        <p:spPr/>
        <p:txBody>
          <a:bodyPr>
            <a:normAutofit fontScale="90000"/>
          </a:bodyPr>
          <a:lstStyle/>
          <a:p>
            <a:r>
              <a:rPr lang="en-US" dirty="0"/>
              <a:t>AHNS BUSINESS MEETING 2024 – Skull Base Section</a:t>
            </a:r>
          </a:p>
        </p:txBody>
      </p:sp>
      <p:sp>
        <p:nvSpPr>
          <p:cNvPr id="3" name="Content Placeholder 2">
            <a:extLst>
              <a:ext uri="{FF2B5EF4-FFF2-40B4-BE49-F238E27FC236}">
                <a16:creationId xmlns:a16="http://schemas.microsoft.com/office/drawing/2014/main" id="{AAB2FF1F-49CC-FEA6-74A6-A55840060243}"/>
              </a:ext>
            </a:extLst>
          </p:cNvPr>
          <p:cNvSpPr>
            <a:spLocks noGrp="1"/>
          </p:cNvSpPr>
          <p:nvPr>
            <p:ph idx="1"/>
          </p:nvPr>
        </p:nvSpPr>
        <p:spPr/>
        <p:txBody>
          <a:bodyPr>
            <a:normAutofit/>
          </a:bodyPr>
          <a:lstStyle/>
          <a:p>
            <a:r>
              <a:rPr lang="en-US" sz="1500" dirty="0"/>
              <a:t>Membership Committee </a:t>
            </a:r>
          </a:p>
          <a:p>
            <a:pPr lvl="1"/>
            <a:r>
              <a:rPr lang="en-US" sz="1200" dirty="0"/>
              <a:t>131 active members (“small but mighty”) </a:t>
            </a:r>
          </a:p>
          <a:p>
            <a:pPr lvl="1"/>
            <a:r>
              <a:rPr lang="en-US" sz="1200" dirty="0"/>
              <a:t>first newsletter March 2024</a:t>
            </a:r>
          </a:p>
          <a:p>
            <a:r>
              <a:rPr lang="en-US" sz="1500" dirty="0"/>
              <a:t>Education &amp; Sibling Society Committees: </a:t>
            </a:r>
          </a:p>
          <a:p>
            <a:pPr lvl="1"/>
            <a:r>
              <a:rPr lang="en-US" sz="1200" dirty="0"/>
              <a:t>Sinonasal Cancer Collaborative biannual with ARS and NASBS – 600+ registrants</a:t>
            </a:r>
          </a:p>
          <a:p>
            <a:pPr lvl="1"/>
            <a:r>
              <a:rPr lang="en-US" sz="1200" dirty="0"/>
              <a:t>Combined AHNS/ARS education curriculum, virtual tumor boards and journal clubs for fellows</a:t>
            </a:r>
          </a:p>
          <a:p>
            <a:pPr lvl="1"/>
            <a:r>
              <a:rPr lang="en-US" sz="1200" dirty="0"/>
              <a:t>Skull Base Oncology Series – case-based lectures on a focused topic available on AHNS website and YouTube (N=12) </a:t>
            </a:r>
          </a:p>
          <a:p>
            <a:pPr lvl="1"/>
            <a:r>
              <a:rPr lang="en-US" sz="1200" dirty="0"/>
              <a:t>Combined ARS/AHNS panel at COSM May 16</a:t>
            </a:r>
            <a:r>
              <a:rPr lang="en-US" sz="1200" baseline="30000" dirty="0"/>
              <a:t>th</a:t>
            </a:r>
            <a:r>
              <a:rPr lang="en-US" sz="1200" dirty="0"/>
              <a:t> with reception to follow hosted by the ARS</a:t>
            </a:r>
          </a:p>
          <a:p>
            <a:r>
              <a:rPr lang="en-US" sz="1500" dirty="0"/>
              <a:t>Research Committee</a:t>
            </a:r>
          </a:p>
          <a:p>
            <a:pPr lvl="1"/>
            <a:r>
              <a:rPr lang="en-US" sz="1200" dirty="0"/>
              <a:t>Two narrative reviews proposed – Nasopharyngectomy post RT/chemoRT and ND in Olf neuroblastoma</a:t>
            </a:r>
          </a:p>
          <a:p>
            <a:pPr lvl="1"/>
            <a:r>
              <a:rPr lang="en-US" sz="1200" dirty="0"/>
              <a:t>Multiple members contributed to the International Consensus Statement on Sinonasal Tumors (IFAR, Sept 2023)</a:t>
            </a:r>
          </a:p>
          <a:p>
            <a:r>
              <a:rPr lang="en-US" sz="1500" dirty="0"/>
              <a:t>International Committee</a:t>
            </a:r>
          </a:p>
          <a:p>
            <a:pPr lvl="1"/>
            <a:r>
              <a:rPr lang="en-US" sz="1200" dirty="0"/>
              <a:t>Interest to participate in collaborative projects with IAS</a:t>
            </a:r>
          </a:p>
          <a:p>
            <a:r>
              <a:rPr lang="en-US" sz="1500" dirty="0"/>
              <a:t>Nominating Committee </a:t>
            </a:r>
          </a:p>
          <a:p>
            <a:pPr lvl="1"/>
            <a:r>
              <a:rPr lang="en-US" sz="1200" dirty="0"/>
              <a:t>Proposed: Shirley Su (Chair) and Marilene Wang (Vice-Chair)</a:t>
            </a:r>
          </a:p>
        </p:txBody>
      </p:sp>
    </p:spTree>
    <p:extLst>
      <p:ext uri="{BB962C8B-B14F-4D97-AF65-F5344CB8AC3E}">
        <p14:creationId xmlns:p14="http://schemas.microsoft.com/office/powerpoint/2010/main" val="1221240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a:extLst>
              <a:ext uri="{FF2B5EF4-FFF2-40B4-BE49-F238E27FC236}">
                <a16:creationId xmlns:a16="http://schemas.microsoft.com/office/drawing/2014/main" id="{B53DBEF7-17B7-030B-D9A1-DF5DC9BD6821}"/>
              </a:ext>
            </a:extLst>
          </p:cNvPr>
          <p:cNvSpPr>
            <a:spLocks noGrp="1" noChangeArrowheads="1"/>
          </p:cNvSpPr>
          <p:nvPr>
            <p:ph type="ctrTitle"/>
          </p:nvPr>
        </p:nvSpPr>
        <p:spPr>
          <a:xfrm>
            <a:off x="-3175" y="2971800"/>
            <a:ext cx="9144000" cy="1503363"/>
          </a:xfrm>
        </p:spPr>
        <p:txBody>
          <a:bodyPr/>
          <a:lstStyle/>
          <a:p>
            <a:pPr eaLnBrk="1" hangingPunct="1"/>
            <a:r>
              <a:rPr lang="en-US" altLang="en-US" sz="6000" b="1">
                <a:solidFill>
                  <a:schemeClr val="accent1"/>
                </a:solidFill>
                <a:latin typeface="Calibri" panose="020F0502020204030204" pitchFamily="34" charset="0"/>
              </a:rPr>
              <a:t>Call For New Business</a:t>
            </a:r>
          </a:p>
        </p:txBody>
      </p:sp>
      <p:pic>
        <p:nvPicPr>
          <p:cNvPr id="163843" name="Picture 5" descr="C:\Documents and Settings\Marina\My Documents\AHNS Web Site\presentation2009\AHNSLogo.png">
            <a:extLst>
              <a:ext uri="{FF2B5EF4-FFF2-40B4-BE49-F238E27FC236}">
                <a16:creationId xmlns:a16="http://schemas.microsoft.com/office/drawing/2014/main" id="{8203B42F-AFC0-39DF-7F82-EADB8E675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 Box 7">
            <a:extLst>
              <a:ext uri="{FF2B5EF4-FFF2-40B4-BE49-F238E27FC236}">
                <a16:creationId xmlns:a16="http://schemas.microsoft.com/office/drawing/2014/main" id="{A8E3CDDD-6117-83AE-318F-935C4C3DA912}"/>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BEA7C937-CBBF-0DB1-9C99-5B1267ED4187}"/>
              </a:ext>
            </a:extLst>
          </p:cNvPr>
          <p:cNvSpPr>
            <a:spLocks noGrp="1" noChangeArrowheads="1"/>
          </p:cNvSpPr>
          <p:nvPr>
            <p:ph type="ctrTitle"/>
          </p:nvPr>
        </p:nvSpPr>
        <p:spPr>
          <a:xfrm>
            <a:off x="0" y="542925"/>
            <a:ext cx="9144000" cy="1503363"/>
          </a:xfrm>
        </p:spPr>
        <p:txBody>
          <a:bodyPr/>
          <a:lstStyle/>
          <a:p>
            <a:pPr eaLnBrk="1" hangingPunct="1"/>
            <a:r>
              <a:rPr lang="en-US" altLang="en-US" b="1">
                <a:solidFill>
                  <a:schemeClr val="accent1"/>
                </a:solidFill>
                <a:latin typeface="Calibri" panose="020F0502020204030204" pitchFamily="34" charset="0"/>
              </a:rPr>
              <a:t>President’s Report</a:t>
            </a:r>
          </a:p>
        </p:txBody>
      </p:sp>
      <p:sp>
        <p:nvSpPr>
          <p:cNvPr id="4099" name="Rectangle 4">
            <a:extLst>
              <a:ext uri="{FF2B5EF4-FFF2-40B4-BE49-F238E27FC236}">
                <a16:creationId xmlns:a16="http://schemas.microsoft.com/office/drawing/2014/main" id="{81C29E16-1DB4-3FDA-3132-F93210223173}"/>
              </a:ext>
            </a:extLst>
          </p:cNvPr>
          <p:cNvSpPr>
            <a:spLocks noGrp="1" noChangeArrowheads="1"/>
          </p:cNvSpPr>
          <p:nvPr>
            <p:ph type="subTitle" idx="1"/>
          </p:nvPr>
        </p:nvSpPr>
        <p:spPr>
          <a:xfrm>
            <a:off x="152400" y="1293813"/>
            <a:ext cx="9144000" cy="4572000"/>
          </a:xfrm>
        </p:spPr>
        <p:txBody>
          <a:bodyPr/>
          <a:lstStyle/>
          <a:p>
            <a:pPr algn="l">
              <a:spcBef>
                <a:spcPct val="0"/>
              </a:spcBef>
            </a:pPr>
            <a:endParaRPr lang="en-US" altLang="en-US" sz="1800">
              <a:ea typeface="Times New Roman" panose="02020603050405020304" pitchFamily="18" charset="0"/>
              <a:cs typeface="Arial" panose="020B0604020202020204" pitchFamily="34" charset="0"/>
            </a:endParaRPr>
          </a:p>
          <a:p>
            <a:pPr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Created and appointed three task forces to work on the mission of the Society.  The task force names are:</a:t>
            </a:r>
          </a:p>
          <a:p>
            <a:pPr marL="800100" lvl="1" indent="-342900"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Journal Task Force – Chairs – Bevan Yueh and Jose Zevallos</a:t>
            </a:r>
          </a:p>
          <a:p>
            <a:pPr marL="800100" lvl="1" indent="-342900"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Fellowship Training – Chairs – Bill Lydiatt and Matt Old</a:t>
            </a:r>
          </a:p>
          <a:p>
            <a:pPr marL="800100" lvl="1" indent="-342900"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Non-Otolaryngologist Participation in the AHNS – Chairs – Cherie-Ann Nathan and Dan Zandberg</a:t>
            </a:r>
          </a:p>
          <a:p>
            <a:pPr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Led leadership retreat during the Multidisciplinary Meeting in Phoenix</a:t>
            </a:r>
          </a:p>
          <a:p>
            <a:pPr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Helped initiate non meeting support revenue projects to assist in bringing in additional revenue streams.</a:t>
            </a:r>
          </a:p>
          <a:p>
            <a:pPr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Appointed keynote lectures for COSM:</a:t>
            </a:r>
          </a:p>
          <a:p>
            <a:pPr marL="800100" lvl="1" indent="-342900" algn="l">
              <a:spcBef>
                <a:spcPct val="0"/>
              </a:spcBef>
              <a:buFont typeface="Arial" panose="020B0604020202020204" pitchFamily="34" charset="0"/>
              <a:buChar char="•"/>
            </a:pPr>
            <a:r>
              <a:rPr lang="en-US" altLang="en-US" sz="1400">
                <a:ea typeface="Times New Roman" panose="02020603050405020304" pitchFamily="18" charset="0"/>
                <a:cs typeface="Arial" panose="020B0604020202020204" pitchFamily="34" charset="0"/>
              </a:rPr>
              <a:t>Special Keynote: Norman Wolmark, MD</a:t>
            </a:r>
          </a:p>
          <a:p>
            <a:pPr marL="800100" lvl="1" indent="-342900" algn="l">
              <a:spcBef>
                <a:spcPct val="0"/>
              </a:spcBef>
              <a:buFont typeface="Arial" panose="020B0604020202020204" pitchFamily="34" charset="0"/>
              <a:buChar char="•"/>
            </a:pPr>
            <a:r>
              <a:rPr lang="en-US" altLang="en-US" sz="1400">
                <a:ea typeface="Times New Roman" panose="02020603050405020304" pitchFamily="18" charset="0"/>
                <a:cs typeface="Arial" panose="020B0604020202020204" pitchFamily="34" charset="0"/>
              </a:rPr>
              <a:t>John Conley Lecture: Marty Makary, MD</a:t>
            </a:r>
          </a:p>
          <a:p>
            <a:pPr marL="800100" lvl="1" indent="-342900" algn="l">
              <a:spcBef>
                <a:spcPct val="0"/>
              </a:spcBef>
              <a:buFont typeface="Arial" panose="020B0604020202020204" pitchFamily="34" charset="0"/>
              <a:buChar char="•"/>
            </a:pPr>
            <a:r>
              <a:rPr lang="en-US" altLang="en-US" sz="1400">
                <a:ea typeface="Times New Roman" panose="02020603050405020304" pitchFamily="18" charset="0"/>
                <a:cs typeface="Arial" panose="020B0604020202020204" pitchFamily="34" charset="0"/>
              </a:rPr>
              <a:t>Hayes Martin Lecture: Douglas Lowy, MD</a:t>
            </a:r>
          </a:p>
          <a:p>
            <a:pPr algn="l">
              <a:spcBef>
                <a:spcPct val="0"/>
              </a:spcBef>
              <a:buFont typeface="Arial" panose="020B0604020202020204" pitchFamily="34" charset="0"/>
              <a:buChar char="•"/>
            </a:pPr>
            <a:r>
              <a:rPr lang="en-US" altLang="en-US" sz="1800">
                <a:ea typeface="Times New Roman" panose="02020603050405020304" pitchFamily="18" charset="0"/>
                <a:cs typeface="Arial" panose="020B0604020202020204" pitchFamily="34" charset="0"/>
              </a:rPr>
              <a:t>Appointed Evan Graboyes </a:t>
            </a:r>
            <a:r>
              <a:rPr lang="en-US" altLang="en-US" sz="1800">
                <a:cs typeface="Times New Roman" panose="02020603050405020304" pitchFamily="18" charset="0"/>
              </a:rPr>
              <a:t>as the Commission on Cancer Representative</a:t>
            </a:r>
          </a:p>
          <a:p>
            <a:pPr algn="l">
              <a:spcBef>
                <a:spcPct val="0"/>
              </a:spcBef>
              <a:buFont typeface="Arial" panose="020B0604020202020204" pitchFamily="34" charset="0"/>
              <a:buChar char="•"/>
            </a:pPr>
            <a:r>
              <a:rPr lang="en-US" altLang="en-US" sz="1800">
                <a:cs typeface="Times New Roman" panose="02020603050405020304" pitchFamily="18" charset="0"/>
              </a:rPr>
              <a:t>Appointed Jose Zevallos as the 2026 AHNS International Conference Poster Chair</a:t>
            </a:r>
          </a:p>
          <a:p>
            <a:pPr algn="l">
              <a:spcBef>
                <a:spcPct val="0"/>
              </a:spcBef>
              <a:buFont typeface="Arial" panose="020B0604020202020204" pitchFamily="34" charset="0"/>
              <a:buChar char="•"/>
            </a:pPr>
            <a:r>
              <a:rPr lang="en-US" altLang="en-US" sz="1800">
                <a:cs typeface="Times New Roman" panose="02020603050405020304" pitchFamily="18" charset="0"/>
              </a:rPr>
              <a:t>Spearheaded review of the management company current contract and oversaw RFP process</a:t>
            </a:r>
          </a:p>
          <a:p>
            <a:pPr algn="l">
              <a:spcBef>
                <a:spcPct val="0"/>
              </a:spcBef>
            </a:pPr>
            <a:endParaRPr lang="en-US" altLang="en-US" sz="1800">
              <a:cs typeface="Times New Roman" panose="02020603050405020304" pitchFamily="18" charset="0"/>
            </a:endParaRPr>
          </a:p>
          <a:p>
            <a:pPr algn="l">
              <a:spcBef>
                <a:spcPct val="0"/>
              </a:spcBef>
            </a:pPr>
            <a:endParaRPr lang="en-US" altLang="en-US" sz="2200" b="1">
              <a:solidFill>
                <a:schemeClr val="bg1"/>
              </a:solidFill>
              <a:latin typeface="Calibri" panose="020F0502020204030204" pitchFamily="34" charset="0"/>
              <a:cs typeface="Times New Roman" panose="02020603050405020304" pitchFamily="18"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012687DC-84D7-6886-38E2-49705AD4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ED663FD-68F6-3D44-D6D6-432F3C59905F}"/>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extLst>
      <p:ext uri="{BB962C8B-B14F-4D97-AF65-F5344CB8AC3E}">
        <p14:creationId xmlns:p14="http://schemas.microsoft.com/office/powerpoint/2010/main" val="2162081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A244CAD-666E-6DFE-5F2F-C2EE10A137A3}"/>
              </a:ext>
            </a:extLst>
          </p:cNvPr>
          <p:cNvSpPr>
            <a:spLocks noGrp="1" noChangeArrowheads="1"/>
          </p:cNvSpPr>
          <p:nvPr>
            <p:ph type="ctrTitle"/>
          </p:nvPr>
        </p:nvSpPr>
        <p:spPr>
          <a:xfrm>
            <a:off x="0" y="782638"/>
            <a:ext cx="9144000" cy="1198562"/>
          </a:xfrm>
        </p:spPr>
        <p:txBody>
          <a:bodyPr/>
          <a:lstStyle/>
          <a:p>
            <a:pPr eaLnBrk="1" hangingPunct="1"/>
            <a:r>
              <a:rPr lang="en-US" altLang="en-US" b="1">
                <a:solidFill>
                  <a:schemeClr val="accent1"/>
                </a:solidFill>
                <a:latin typeface="Calibri" panose="020F0502020204030204" pitchFamily="34" charset="0"/>
              </a:rPr>
              <a:t>Secretary’s Report</a:t>
            </a:r>
          </a:p>
        </p:txBody>
      </p:sp>
      <p:sp>
        <p:nvSpPr>
          <p:cNvPr id="14339" name="Rectangle 4">
            <a:extLst>
              <a:ext uri="{FF2B5EF4-FFF2-40B4-BE49-F238E27FC236}">
                <a16:creationId xmlns:a16="http://schemas.microsoft.com/office/drawing/2014/main" id="{2BAD2919-5277-5D0F-3BEA-D0AB8C8BA890}"/>
              </a:ext>
            </a:extLst>
          </p:cNvPr>
          <p:cNvSpPr>
            <a:spLocks noGrp="1" noChangeArrowheads="1"/>
          </p:cNvSpPr>
          <p:nvPr>
            <p:ph type="subTitle" idx="1"/>
          </p:nvPr>
        </p:nvSpPr>
        <p:spPr>
          <a:xfrm>
            <a:off x="241300" y="1382713"/>
            <a:ext cx="9144000" cy="6096000"/>
          </a:xfrm>
        </p:spPr>
        <p:txBody>
          <a:bodyPr/>
          <a:lstStyle/>
          <a:p>
            <a:pPr marL="342900" indent="-342900" algn="l">
              <a:spcBef>
                <a:spcPct val="0"/>
              </a:spcBef>
              <a:buFont typeface="Arial" panose="020B0604020202020204" pitchFamily="34" charset="0"/>
              <a:buChar char="•"/>
            </a:pP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Council Members Rotating Off Council:</a:t>
            </a: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Cherie-Ann Nathan, MD – Past President </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Gregory Randolph, MD – Administration Division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Christine </a:t>
            </a:r>
            <a:r>
              <a:rPr lang="en-US" altLang="en-US" sz="2400" dirty="0" err="1">
                <a:ea typeface="Times New Roman" panose="02020603050405020304" pitchFamily="18" charset="0"/>
                <a:cs typeface="Arial" panose="020B0604020202020204" pitchFamily="34" charset="0"/>
              </a:rPr>
              <a:t>Gourin</a:t>
            </a:r>
            <a:r>
              <a:rPr lang="en-US" altLang="en-US" sz="2400" dirty="0">
                <a:ea typeface="Times New Roman" panose="02020603050405020304" pitchFamily="18" charset="0"/>
                <a:cs typeface="Arial" panose="020B0604020202020204" pitchFamily="34" charset="0"/>
              </a:rPr>
              <a:t>, MD – Education Division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Steven Wang, MD – Cutaneous Cancer Section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Brendan Stack, MD – Endocrine Section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Lisa </a:t>
            </a:r>
            <a:r>
              <a:rPr lang="en-US" altLang="en-US" sz="2400" dirty="0" err="1">
                <a:ea typeface="Times New Roman" panose="02020603050405020304" pitchFamily="18" charset="0"/>
                <a:cs typeface="Arial" panose="020B0604020202020204" pitchFamily="34" charset="0"/>
              </a:rPr>
              <a:t>Shnayder</a:t>
            </a:r>
            <a:r>
              <a:rPr lang="en-US" altLang="en-US" sz="2400" dirty="0">
                <a:ea typeface="Times New Roman" panose="02020603050405020304" pitchFamily="18" charset="0"/>
                <a:cs typeface="Arial" panose="020B0604020202020204" pitchFamily="34" charset="0"/>
              </a:rPr>
              <a:t>, MD – Mucosal Malignancy Section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Jeremy </a:t>
            </a:r>
            <a:r>
              <a:rPr lang="en-US" altLang="en-US" sz="2400" dirty="0" err="1">
                <a:ea typeface="Times New Roman" panose="02020603050405020304" pitchFamily="18" charset="0"/>
                <a:cs typeface="Arial" panose="020B0604020202020204" pitchFamily="34" charset="0"/>
              </a:rPr>
              <a:t>Richmon</a:t>
            </a:r>
            <a:r>
              <a:rPr lang="en-US" altLang="en-US" sz="2400" dirty="0">
                <a:ea typeface="Times New Roman" panose="02020603050405020304" pitchFamily="18" charset="0"/>
                <a:cs typeface="Arial" panose="020B0604020202020204" pitchFamily="34" charset="0"/>
              </a:rPr>
              <a:t>, MD – Reconstructive Surgery Section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Danny </a:t>
            </a:r>
            <a:r>
              <a:rPr lang="en-US" altLang="en-US" sz="2400" dirty="0" err="1">
                <a:ea typeface="Times New Roman" panose="02020603050405020304" pitchFamily="18" charset="0"/>
                <a:cs typeface="Arial" panose="020B0604020202020204" pitchFamily="34" charset="0"/>
              </a:rPr>
              <a:t>Enepekides</a:t>
            </a:r>
            <a:r>
              <a:rPr lang="en-US" altLang="en-US" sz="2400" dirty="0">
                <a:ea typeface="Times New Roman" panose="02020603050405020304" pitchFamily="18" charset="0"/>
                <a:cs typeface="Arial" panose="020B0604020202020204" pitchFamily="34" charset="0"/>
              </a:rPr>
              <a:t>, MD – Salivary Gland Section Chair</a:t>
            </a:r>
          </a:p>
          <a:p>
            <a:pPr marL="342900" indent="-342900" algn="l">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Ian </a:t>
            </a:r>
            <a:r>
              <a:rPr lang="en-US" altLang="en-US" sz="2400" dirty="0" err="1">
                <a:ea typeface="Times New Roman" panose="02020603050405020304" pitchFamily="18" charset="0"/>
                <a:cs typeface="Arial" panose="020B0604020202020204" pitchFamily="34" charset="0"/>
              </a:rPr>
              <a:t>Witterick</a:t>
            </a:r>
            <a:r>
              <a:rPr lang="en-US" altLang="en-US" sz="2400" dirty="0">
                <a:ea typeface="Times New Roman" panose="02020603050405020304" pitchFamily="18" charset="0"/>
                <a:cs typeface="Arial" panose="020B0604020202020204" pitchFamily="34" charset="0"/>
              </a:rPr>
              <a:t>, MD – Skull Base Section Chair </a:t>
            </a: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p:txBody>
      </p:sp>
      <p:pic>
        <p:nvPicPr>
          <p:cNvPr id="14340" name="Picture 5" descr="C:\Documents and Settings\Marina\My Documents\AHNS Web Site\presentation2009\AHNSLogo.png">
            <a:extLst>
              <a:ext uri="{FF2B5EF4-FFF2-40B4-BE49-F238E27FC236}">
                <a16:creationId xmlns:a16="http://schemas.microsoft.com/office/drawing/2014/main" id="{A171B53F-68F0-F54B-1286-36FE7403F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a:extLst>
              <a:ext uri="{FF2B5EF4-FFF2-40B4-BE49-F238E27FC236}">
                <a16:creationId xmlns:a16="http://schemas.microsoft.com/office/drawing/2014/main" id="{F84F7CD0-F11A-CC00-3554-75431C99C8B1}"/>
              </a:ext>
            </a:extLst>
          </p:cNvPr>
          <p:cNvSpPr txBox="1">
            <a:spLocks noChangeArrowheads="1"/>
          </p:cNvSpPr>
          <p:nvPr/>
        </p:nvSpPr>
        <p:spPr bwMode="auto">
          <a:xfrm>
            <a:off x="14859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2024 AHNS Business Meeting</a:t>
            </a:r>
          </a:p>
        </p:txBody>
      </p:sp>
    </p:spTree>
    <p:extLst>
      <p:ext uri="{BB962C8B-B14F-4D97-AF65-F5344CB8AC3E}">
        <p14:creationId xmlns:p14="http://schemas.microsoft.com/office/powerpoint/2010/main" val="1021870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C196-ED32-D32F-64BC-488038F9E72F}"/>
              </a:ext>
            </a:extLst>
          </p:cNvPr>
          <p:cNvSpPr>
            <a:spLocks noGrp="1"/>
          </p:cNvSpPr>
          <p:nvPr>
            <p:ph type="title"/>
          </p:nvPr>
        </p:nvSpPr>
        <p:spPr/>
        <p:txBody>
          <a:bodyPr/>
          <a:lstStyle/>
          <a:p>
            <a:pPr>
              <a:defRPr/>
            </a:pPr>
            <a:r>
              <a:rPr lang="en-US" dirty="0"/>
              <a:t>Bill </a:t>
            </a:r>
            <a:r>
              <a:rPr lang="en-US" dirty="0" err="1"/>
              <a:t>Lydiatt</a:t>
            </a:r>
            <a:r>
              <a:rPr lang="en-US" dirty="0"/>
              <a:t>, MD</a:t>
            </a:r>
            <a:br>
              <a:rPr lang="en-US" dirty="0"/>
            </a:br>
            <a:r>
              <a:rPr lang="en-US" dirty="0"/>
              <a:t>2024-2025 AHNS President</a:t>
            </a:r>
          </a:p>
        </p:txBody>
      </p:sp>
      <p:pic>
        <p:nvPicPr>
          <p:cNvPr id="9" name="Content Placeholder 8" descr="A person in a white coat&#10;&#10;Description automatically generated">
            <a:extLst>
              <a:ext uri="{FF2B5EF4-FFF2-40B4-BE49-F238E27FC236}">
                <a16:creationId xmlns:a16="http://schemas.microsoft.com/office/drawing/2014/main" id="{5F7D119D-D6B1-48E2-9A30-5B5413B26F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19600" y="1752600"/>
            <a:ext cx="3846759" cy="45259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66D2CCD-AA60-311C-340B-2A7E091605F5}"/>
              </a:ext>
            </a:extLst>
          </p:cNvPr>
          <p:cNvSpPr txBox="1"/>
          <p:nvPr/>
        </p:nvSpPr>
        <p:spPr>
          <a:xfrm>
            <a:off x="-32657" y="1384981"/>
            <a:ext cx="4452257" cy="5016758"/>
          </a:xfrm>
          <a:prstGeom prst="rect">
            <a:avLst/>
          </a:prstGeom>
          <a:noFill/>
        </p:spPr>
        <p:txBody>
          <a:bodyPr wrap="square" rtlCol="0">
            <a:spAutoFit/>
          </a:bodyPr>
          <a:lstStyle/>
          <a:p>
            <a:endParaRPr lang="en-US"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Chair, Department of Surgery at Nebraska Methodist Hospital, Clinical Professor of Surgery at Creighton University in Omaha, Nebraska, and Clinical Professor of Otolaryngology at the United States Naval Hospital, Portsmouth, Virginia.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AJCC Staging Committee Chair</a:t>
            </a:r>
            <a:endParaRPr lang="en-US" dirty="0"/>
          </a:p>
          <a:p>
            <a:pPr marL="342900" indent="-342900">
              <a:buFont typeface="Arial" panose="020B0604020202020204" pitchFamily="34" charset="0"/>
              <a:buChar char="•"/>
            </a:pPr>
            <a:r>
              <a:rPr lang="en-US" dirty="0"/>
              <a:t>Led numerous services for the AHNS, including Development, Patient and Public Education, Program, Journal, ATC, Ethics &amp; Professionalism, Publications, Quality of Care, Web site</a:t>
            </a:r>
            <a:r>
              <a:rPr lang="en-US"/>
              <a:t>, RUC, Councilor </a:t>
            </a:r>
            <a:r>
              <a:rPr lang="en-US" dirty="0"/>
              <a:t>at Large</a:t>
            </a:r>
          </a:p>
          <a:p>
            <a:pPr marL="342900" indent="-342900">
              <a:buFont typeface="Arial" panose="020B0604020202020204" pitchFamily="34" charset="0"/>
              <a:buChar cha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FF33-0C39-453B-8A39-8AE6DA560075}"/>
              </a:ext>
            </a:extLst>
          </p:cNvPr>
          <p:cNvSpPr>
            <a:spLocks noGrp="1"/>
          </p:cNvSpPr>
          <p:nvPr>
            <p:ph type="ctrTitle"/>
          </p:nvPr>
        </p:nvSpPr>
        <p:spPr/>
        <p:txBody>
          <a:bodyPr/>
          <a:lstStyle/>
          <a:p>
            <a:pPr>
              <a:defRPr/>
            </a:pPr>
            <a:r>
              <a:rPr lang="en-US" dirty="0">
                <a:solidFill>
                  <a:schemeClr val="accent4"/>
                </a:solidFill>
              </a:rPr>
              <a:t>2024 AHNS SERVICE AWARD</a:t>
            </a:r>
          </a:p>
        </p:txBody>
      </p:sp>
      <p:sp>
        <p:nvSpPr>
          <p:cNvPr id="6147" name="Subtitle 3">
            <a:extLst>
              <a:ext uri="{FF2B5EF4-FFF2-40B4-BE49-F238E27FC236}">
                <a16:creationId xmlns:a16="http://schemas.microsoft.com/office/drawing/2014/main" id="{798F6A46-1395-F49E-1577-36ABE86C8368}"/>
              </a:ext>
            </a:extLst>
          </p:cNvPr>
          <p:cNvSpPr>
            <a:spLocks noGrp="1" noChangeArrowheads="1"/>
          </p:cNvSpPr>
          <p:nvPr>
            <p:ph type="subTitle" idx="1"/>
          </p:nvPr>
        </p:nvSpPr>
        <p:spPr/>
        <p:txBody>
          <a:bodyPr/>
          <a:lstStyle/>
          <a:p>
            <a:endParaRPr lang="en-US" altLang="en-US"/>
          </a:p>
        </p:txBody>
      </p:sp>
    </p:spTree>
    <p:extLst>
      <p:ext uri="{BB962C8B-B14F-4D97-AF65-F5344CB8AC3E}">
        <p14:creationId xmlns:p14="http://schemas.microsoft.com/office/powerpoint/2010/main" val="1558008274"/>
      </p:ext>
    </p:extLst>
  </p:cSld>
  <p:clrMapOvr>
    <a:masterClrMapping/>
  </p:clrMapOvr>
</p:sld>
</file>

<file path=ppt/theme/theme1.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6794</TotalTime>
  <Words>7098</Words>
  <Application>Microsoft Office PowerPoint</Application>
  <PresentationFormat>On-screen Show (4:3)</PresentationFormat>
  <Paragraphs>891</Paragraphs>
  <Slides>81</Slides>
  <Notes>22</Notes>
  <HiddenSlides>0</HiddenSlides>
  <MMClips>0</MMClips>
  <ScaleCrop>false</ScaleCrop>
  <HeadingPairs>
    <vt:vector size="8" baseType="variant">
      <vt:variant>
        <vt:lpstr>Fonts Used</vt:lpstr>
      </vt:variant>
      <vt:variant>
        <vt:i4>15</vt:i4>
      </vt:variant>
      <vt:variant>
        <vt:lpstr>Theme</vt:lpstr>
      </vt:variant>
      <vt:variant>
        <vt:i4>11</vt:i4>
      </vt:variant>
      <vt:variant>
        <vt:lpstr>Embedded OLE Servers</vt:lpstr>
      </vt:variant>
      <vt:variant>
        <vt:i4>1</vt:i4>
      </vt:variant>
      <vt:variant>
        <vt:lpstr>Slide Titles</vt:lpstr>
      </vt:variant>
      <vt:variant>
        <vt:i4>81</vt:i4>
      </vt:variant>
    </vt:vector>
  </HeadingPairs>
  <TitlesOfParts>
    <vt:vector size="108" baseType="lpstr">
      <vt:lpstr>ＭＳ Ｐゴシック</vt:lpstr>
      <vt:lpstr>Aptos</vt:lpstr>
      <vt:lpstr>Arial</vt:lpstr>
      <vt:lpstr>Arial Nova</vt:lpstr>
      <vt:lpstr>Avenir Black</vt:lpstr>
      <vt:lpstr>Avenir Book</vt:lpstr>
      <vt:lpstr>Calibri</vt:lpstr>
      <vt:lpstr>Calibri Light</vt:lpstr>
      <vt:lpstr>Courier New</vt:lpstr>
      <vt:lpstr>Garamond</vt:lpstr>
      <vt:lpstr>Lato</vt:lpstr>
      <vt:lpstr>Segoe UI</vt:lpstr>
      <vt:lpstr>Times New Roman</vt:lpstr>
      <vt:lpstr>Wingdings</vt:lpstr>
      <vt:lpstr>Wingdings 2</vt:lpstr>
      <vt:lpstr>5_ms01_1</vt:lpstr>
      <vt:lpstr>6_ms01_1</vt:lpstr>
      <vt:lpstr>Stream</vt:lpstr>
      <vt:lpstr>Office Theme</vt:lpstr>
      <vt:lpstr>5_ms01_1</vt:lpstr>
      <vt:lpstr>Office Theme</vt:lpstr>
      <vt:lpstr>5_ms01_1</vt:lpstr>
      <vt:lpstr>5_ms01_1</vt:lpstr>
      <vt:lpstr>5_ms01_1</vt:lpstr>
      <vt:lpstr>1_Office Theme</vt:lpstr>
      <vt:lpstr>41_Office Theme</vt:lpstr>
      <vt:lpstr>Worksheet</vt:lpstr>
      <vt:lpstr>Welcome To The  2024 AHNS Business Meeting</vt:lpstr>
      <vt:lpstr>AHNS BUSINESS MEETING 2024 Research and Education Foundation Update</vt:lpstr>
      <vt:lpstr> Secretary’s Report Susan McCammon, MD</vt:lpstr>
      <vt:lpstr>  Secretary’s Report  </vt:lpstr>
      <vt:lpstr>Secretary’s Report</vt:lpstr>
      <vt:lpstr>Secretary’s Report</vt:lpstr>
      <vt:lpstr>Secretary’s Report</vt:lpstr>
      <vt:lpstr>President’s Report</vt:lpstr>
      <vt:lpstr>2024 AHNS SERVICE AWARD</vt:lpstr>
      <vt:lpstr>PowerPoint Presentation</vt:lpstr>
      <vt:lpstr>PowerPoint Presentation</vt:lpstr>
      <vt:lpstr>Financial Assets</vt:lpstr>
      <vt:lpstr>Financial Assets</vt:lpstr>
      <vt:lpstr>PowerPoint Presentation</vt:lpstr>
      <vt:lpstr>AHNS : R&amp;E</vt:lpstr>
      <vt:lpstr>AHNS Asset Allocation As of May 31, 2023</vt:lpstr>
      <vt:lpstr>AHNS RE Asset Allocation As of May 31,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AHNS BUSINESS MEETING 2024</vt:lpstr>
      <vt:lpstr>AHNS 2024 Meeting</vt:lpstr>
      <vt:lpstr>AHNS 2024 Meeting</vt:lpstr>
      <vt:lpstr>AHNS ADMINISTRATION DIVISION</vt:lpstr>
      <vt:lpstr>AHNS BUSINESS MEETING 2024            Administrative Division </vt:lpstr>
      <vt:lpstr>AHNS BUSINESS MEETING 2024  AWARDS AND PUBLICATION SERVICE</vt:lpstr>
      <vt:lpstr>AHNS BUSINESS MEETING 2024</vt:lpstr>
      <vt:lpstr>AHNS COUNCIL MEETING 2024            Administrative Division </vt:lpstr>
      <vt:lpstr>AHNS COUNCIL MEETING 2024            Administrative Division </vt:lpstr>
      <vt:lpstr>AHNS COUNCIL MEETING 2024            Administrative Division </vt:lpstr>
      <vt:lpstr>AHNS DIVERSITY, EQUITY AND INCLUSION DIVISION</vt:lpstr>
      <vt:lpstr>AHNS BUSINESS MEETING 2024 – Membership/Credentials Service</vt:lpstr>
      <vt:lpstr>AHNS BUSINESS MEETING 2024  - DIVERSITY SERVICE</vt:lpstr>
      <vt:lpstr>AHNS BUSINESS MEETING 2024  WOMEN IN AHNS SERVICE – CHAIRS SHIRLEY SU AND KAREN CHOI</vt:lpstr>
      <vt:lpstr>AHNS BUSINESS MEETING 2024 – YOUNG MEMBERS SERVICE</vt:lpstr>
      <vt:lpstr>AHNS BUSINESS  MEETING 2024 – Global Outreach Service</vt:lpstr>
      <vt:lpstr>AHNS BUSINESS MEETING 2024 – International Advisory Service</vt:lpstr>
      <vt:lpstr>AHNS EDUCATION DIVISION</vt:lpstr>
      <vt:lpstr>Head and Neck US Course</vt:lpstr>
      <vt:lpstr>Webinar Process</vt:lpstr>
      <vt:lpstr>2023</vt:lpstr>
      <vt:lpstr>2024</vt:lpstr>
      <vt:lpstr>Top You Tube Views</vt:lpstr>
      <vt:lpstr>Advanced Training Council</vt:lpstr>
      <vt:lpstr>Advanced Training Council</vt:lpstr>
      <vt:lpstr>Advanced Training Council</vt:lpstr>
      <vt:lpstr>Advanced Training Council</vt:lpstr>
      <vt:lpstr>Curriculum Development and Maintenance Service</vt:lpstr>
      <vt:lpstr>AHNS BUSINESS MEETING 2024 – CME Service</vt:lpstr>
      <vt:lpstr>AHNS BUSINESS MEETING 2024 – CME Service</vt:lpstr>
      <vt:lpstr>AHNS BUSINESS MEETING 2024</vt:lpstr>
      <vt:lpstr>AHNS PATIENT CARE DIVISION</vt:lpstr>
      <vt:lpstr>AHNS BUSINESS MEETING 2024</vt:lpstr>
      <vt:lpstr>AHNS BUSINESS MEETING 2024</vt:lpstr>
      <vt:lpstr>AHNS BUSINESS MEETING 2024</vt:lpstr>
      <vt:lpstr>AHNS BUSINESS MEETING 2024</vt:lpstr>
      <vt:lpstr>AHNS BUSINESS MEETING 2024</vt:lpstr>
      <vt:lpstr>Research Division</vt:lpstr>
      <vt:lpstr>AHNS BUSINESS MEETING 2024</vt:lpstr>
      <vt:lpstr>AHNS BUSINESS MEETING 2024</vt:lpstr>
      <vt:lpstr>AHNS BUSINESS MEETING 2024</vt:lpstr>
      <vt:lpstr>AHNS BUSINESS MEETING 2024</vt:lpstr>
      <vt:lpstr>2024 CORE Study Section: AHNS Grant Awards</vt:lpstr>
      <vt:lpstr>PowerPoint Presentation</vt:lpstr>
      <vt:lpstr>AHNS BUSINESS MEETING 2024</vt:lpstr>
      <vt:lpstr>AHNS BUSINESS MEETING 2024</vt:lpstr>
      <vt:lpstr>PowerPoint Presentation</vt:lpstr>
      <vt:lpstr>PowerPoint Presentation</vt:lpstr>
      <vt:lpstr>AHNS BUSINESS MEETING 2024 – Endocrine Section </vt:lpstr>
      <vt:lpstr>AHNS BUSINESS MEETING 2024: Mucosal Malignancy Section of AHNS</vt:lpstr>
      <vt:lpstr>TORS Task Force: Leadership &amp; Organization</vt:lpstr>
      <vt:lpstr>AHNS BUSINESS MEETING 2024</vt:lpstr>
      <vt:lpstr>AHNS BUSINESS MEETING 2024</vt:lpstr>
      <vt:lpstr>AHNS BUSINESS MEETING 2024 – Skull Base Section</vt:lpstr>
      <vt:lpstr>Call For New Business</vt:lpstr>
      <vt:lpstr>Secretary’s Report</vt:lpstr>
      <vt:lpstr>Bill Lydiatt, MD 2024-2025 AHNS President</vt:lpstr>
    </vt:vector>
  </TitlesOfParts>
  <Company>BSC Management,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Christina Kasendorf</cp:lastModifiedBy>
  <cp:revision>360</cp:revision>
  <dcterms:created xsi:type="dcterms:W3CDTF">2009-04-16T21:39:39Z</dcterms:created>
  <dcterms:modified xsi:type="dcterms:W3CDTF">2024-05-15T16:03:55Z</dcterms:modified>
</cp:coreProperties>
</file>